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69" r:id="rId7"/>
    <p:sldId id="274" r:id="rId8"/>
    <p:sldId id="273" r:id="rId9"/>
    <p:sldId id="275" r:id="rId10"/>
    <p:sldId id="272" r:id="rId11"/>
    <p:sldId id="258" r:id="rId12"/>
    <p:sldId id="277" r:id="rId13"/>
    <p:sldId id="262" r:id="rId14"/>
    <p:sldId id="278" r:id="rId15"/>
    <p:sldId id="265" r:id="rId16"/>
    <p:sldId id="276" r:id="rId17"/>
    <p:sldId id="283" r:id="rId18"/>
    <p:sldId id="281" r:id="rId19"/>
    <p:sldId id="280" r:id="rId20"/>
    <p:sldId id="282" r:id="rId21"/>
    <p:sldId id="279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6C966-2557-499E-8D0A-FFD123087DB5}" v="336" dt="2023-10-13T19:35:33.315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0" autoAdjust="0"/>
    <p:restoredTop sz="90687" autoAdjust="0"/>
  </p:normalViewPr>
  <p:slideViewPr>
    <p:cSldViewPr snapToGrid="0">
      <p:cViewPr varScale="1">
        <p:scale>
          <a:sx n="144" d="100"/>
          <a:sy n="144" d="100"/>
        </p:scale>
        <p:origin x="69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970" y="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10/14/23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10/14/23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3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using the usual analogy Legos wanted to create a simple picture of Monolithic Vs Composable</a:t>
            </a:r>
          </a:p>
          <a:p>
            <a:r>
              <a:rPr lang="en-US" dirty="0"/>
              <a:t>All in One TV/VCR is good until… You want to increase the TV screen size, or you don’t want Video Cassette Player anymore.</a:t>
            </a:r>
          </a:p>
          <a:p>
            <a:r>
              <a:rPr lang="en-US" dirty="0"/>
              <a:t>Modern TV Home Theatre System where you can connect any TV with any Audio System as long as you have a HDMI port.</a:t>
            </a:r>
          </a:p>
          <a:p>
            <a:r>
              <a:rPr lang="en-US" dirty="0"/>
              <a:t>For TV this make sense but for an enterprise?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9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nl-NL" sz="800"/>
              <a:t>I </a:t>
            </a:r>
            <a:r>
              <a:rPr lang="nl-NL" sz="800" err="1"/>
              <a:t>didnt</a:t>
            </a:r>
            <a:r>
              <a:rPr lang="nl-NL" sz="800"/>
              <a:t> </a:t>
            </a:r>
            <a:r>
              <a:rPr lang="nl-NL" sz="800" err="1"/>
              <a:t>include</a:t>
            </a:r>
            <a:r>
              <a:rPr lang="nl-NL" sz="800"/>
              <a:t> </a:t>
            </a:r>
            <a:r>
              <a:rPr lang="nl-NL" sz="800" err="1"/>
              <a:t>the</a:t>
            </a:r>
            <a:r>
              <a:rPr lang="nl-NL" sz="800"/>
              <a:t> </a:t>
            </a:r>
            <a:r>
              <a:rPr lang="nl-NL" sz="800" err="1"/>
              <a:t>Repository</a:t>
            </a:r>
            <a:r>
              <a:rPr lang="nl-NL" sz="800"/>
              <a:t>/</a:t>
            </a:r>
            <a:r>
              <a:rPr lang="nl-NL" sz="800" err="1"/>
              <a:t>Build</a:t>
            </a:r>
            <a:r>
              <a:rPr lang="nl-NL" sz="800"/>
              <a:t>/Release – </a:t>
            </a:r>
            <a:r>
              <a:rPr lang="nl-NL" sz="800" err="1"/>
              <a:t>TC,Octopus,Azure</a:t>
            </a:r>
            <a:r>
              <a:rPr lang="nl-NL" sz="800"/>
              <a:t> </a:t>
            </a:r>
            <a:r>
              <a:rPr lang="nl-NL" sz="800" err="1"/>
              <a:t>Devops</a:t>
            </a:r>
            <a:r>
              <a:rPr lang="nl-NL" sz="800"/>
              <a:t> </a:t>
            </a:r>
            <a:r>
              <a:rPr lang="nl-NL" sz="800" err="1"/>
              <a:t>kinda</a:t>
            </a:r>
            <a:r>
              <a:rPr lang="nl-NL" sz="800"/>
              <a:t> </a:t>
            </a:r>
            <a:r>
              <a:rPr lang="nl-NL" sz="800" err="1"/>
              <a:t>boxes</a:t>
            </a:r>
            <a:r>
              <a:rPr lang="nl-NL" sz="800"/>
              <a:t> </a:t>
            </a:r>
            <a:r>
              <a:rPr lang="nl-NL" sz="800" err="1"/>
              <a:t>intentionally</a:t>
            </a:r>
            <a:r>
              <a:rPr lang="nl-NL" sz="800"/>
              <a:t> here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800"/>
              <a:t>Customer Data Platform – Customer Data Management, Customer </a:t>
            </a:r>
            <a:r>
              <a:rPr lang="nl-NL" sz="800" err="1"/>
              <a:t>Profiles</a:t>
            </a:r>
            <a:r>
              <a:rPr lang="nl-NL" sz="800"/>
              <a:t> </a:t>
            </a:r>
            <a:r>
              <a:rPr lang="nl-NL" sz="800" err="1"/>
              <a:t>and</a:t>
            </a:r>
            <a:r>
              <a:rPr lang="nl-NL" sz="800"/>
              <a:t> </a:t>
            </a:r>
            <a:r>
              <a:rPr lang="nl-NL" sz="800" err="1"/>
              <a:t>Segmentation</a:t>
            </a:r>
            <a:r>
              <a:rPr lang="nl-NL" sz="800"/>
              <a:t> </a:t>
            </a:r>
            <a:r>
              <a:rPr lang="nl-NL" sz="800" err="1"/>
              <a:t>etc</a:t>
            </a:r>
            <a:br>
              <a:rPr lang="nl-NL" sz="800"/>
            </a:br>
            <a:r>
              <a:rPr lang="nl-NL" sz="800" err="1"/>
              <a:t>Personalize</a:t>
            </a:r>
            <a:r>
              <a:rPr lang="nl-NL" sz="800"/>
              <a:t> – </a:t>
            </a:r>
            <a:r>
              <a:rPr lang="nl-NL" sz="800" err="1"/>
              <a:t>Decision</a:t>
            </a:r>
            <a:r>
              <a:rPr lang="nl-NL" sz="800"/>
              <a:t> Engine, Experiment &amp; </a:t>
            </a:r>
            <a:r>
              <a:rPr lang="nl-NL" sz="800" err="1"/>
              <a:t>Optimize</a:t>
            </a:r>
            <a:r>
              <a:rPr lang="nl-NL" sz="800"/>
              <a:t>, Experiment Control </a:t>
            </a:r>
            <a:r>
              <a:rPr lang="nl-NL" sz="800" err="1"/>
              <a:t>and</a:t>
            </a:r>
            <a:r>
              <a:rPr lang="nl-NL" sz="800"/>
              <a:t> </a:t>
            </a:r>
            <a:r>
              <a:rPr lang="nl-NL" sz="800" err="1"/>
              <a:t>Engage</a:t>
            </a:r>
            <a:r>
              <a:rPr lang="nl-NL" sz="800"/>
              <a:t> (Data </a:t>
            </a:r>
            <a:r>
              <a:rPr lang="nl-NL" sz="800" err="1"/>
              <a:t>Lookups</a:t>
            </a:r>
            <a:r>
              <a:rPr lang="nl-NL" sz="800"/>
              <a:t>, A/B </a:t>
            </a:r>
            <a:r>
              <a:rPr lang="nl-NL" sz="800" err="1"/>
              <a:t>testing</a:t>
            </a:r>
            <a:r>
              <a:rPr lang="nl-NL" sz="800"/>
              <a:t>, Goal </a:t>
            </a:r>
            <a:r>
              <a:rPr lang="nl-NL" sz="800" err="1"/>
              <a:t>Based</a:t>
            </a:r>
            <a:r>
              <a:rPr lang="nl-NL" sz="800"/>
              <a:t> Reporting </a:t>
            </a:r>
            <a:r>
              <a:rPr lang="nl-NL" sz="800" err="1"/>
              <a:t>etc</a:t>
            </a:r>
            <a:r>
              <a:rPr lang="nl-NL" sz="80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800"/>
              <a:t>Search – SaaS Search </a:t>
            </a:r>
            <a:r>
              <a:rPr lang="nl-NL" sz="800" err="1"/>
              <a:t>Alternative</a:t>
            </a:r>
            <a:r>
              <a:rPr lang="nl-NL" sz="800"/>
              <a:t> Search – </a:t>
            </a:r>
            <a:r>
              <a:rPr lang="nl-NL" sz="800" err="1"/>
              <a:t>Azure</a:t>
            </a:r>
            <a:r>
              <a:rPr lang="nl-NL" sz="800"/>
              <a:t> Search, </a:t>
            </a:r>
            <a:r>
              <a:rPr lang="nl-NL" sz="800" err="1"/>
              <a:t>SearchStax</a:t>
            </a:r>
            <a:r>
              <a:rPr lang="nl-NL" sz="80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800"/>
              <a:t>Send – </a:t>
            </a:r>
            <a:r>
              <a:rPr lang="en-US" sz="1050" b="0" i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Cloud-based email marketing software product. You can use Send to create, automate, and manage your email campaigns. Alternatively – HubSpot, </a:t>
            </a:r>
            <a:r>
              <a:rPr lang="en-US" sz="1050" b="0" i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OmniSend</a:t>
            </a:r>
            <a:endParaRPr lang="nl-NL" sz="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3881A-3168-4303-9F38-5367A6B720B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04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Sitecore Engagement Cloud focuses on integrating and organizing customers data to deliver optimized and personalized experiences in different channels.</a:t>
            </a:r>
          </a:p>
          <a:p>
            <a:r>
              <a:rPr lang="en-US" dirty="0"/>
              <a:t>It has 4 products now, </a:t>
            </a:r>
            <a:r>
              <a:rPr lang="en-US" dirty="0" err="1"/>
              <a:t>CDP,Personalize</a:t>
            </a:r>
            <a:r>
              <a:rPr lang="en-US" dirty="0"/>
              <a:t>, Send and recent addition Connect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6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Login to Workato and give a small walk through</a:t>
            </a:r>
          </a:p>
          <a:p>
            <a:r>
              <a:rPr lang="en-US" dirty="0"/>
              <a:t>Initially had reservations on sharing these details but Sitecore themselves say that it’s white labeled version of Workato had some agreements.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8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Trigger Mechanism( Polled, Real Time, Scheduled), Dispatch (Single, Batch/Bulk), Event Type (Created, Updated, Deleted)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02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Less – Only Feature Drops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9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3429000"/>
            <a:ext cx="4941771" cy="2128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72533"/>
            <a:ext cx="4296508" cy="953298"/>
          </a:xfrm>
        </p:spPr>
        <p:txBody>
          <a:bodyPr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751" y="1507772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2808" y="2584097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233" y="3660422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63433" y="473674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72757"/>
            <a:ext cx="8421688" cy="1644984"/>
          </a:xfrm>
        </p:spPr>
        <p:txBody>
          <a:bodyPr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883877"/>
            <a:ext cx="3924300" cy="864157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883877"/>
            <a:ext cx="3943627" cy="864157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0" y="522515"/>
            <a:ext cx="9710646" cy="1377306"/>
          </a:xfrm>
        </p:spPr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3023393"/>
            <a:ext cx="2882475" cy="768371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3023393"/>
            <a:ext cx="2896671" cy="768371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3023393"/>
            <a:ext cx="2882475" cy="768371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954593"/>
            <a:ext cx="5111750" cy="1921958"/>
          </a:xfrm>
        </p:spPr>
        <p:txBody>
          <a:bodyPr anchor="b"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9219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351693"/>
            <a:ext cx="4179570" cy="2453652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10762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C1D52-4DCA-BE25-53B3-1FAC0FA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9A765-F359-FA89-565D-CAA1A0E72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F146D-9622-AE7C-725C-AA5AB6E58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8AA46-1414-11B9-6561-F0984BB0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7E89-8944-41F1-894A-58000D78E8FD}" type="datetimeFigureOut">
              <a:rPr lang="nl-NL" smtClean="0"/>
              <a:t>14-10-2023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F1BE2-5625-B6DE-23D0-C19CC13F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98D55-5635-6017-9A14-FBDA3474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B443-6A5D-4141-AA3A-61E55E54FD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64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291403"/>
            <a:ext cx="2895600" cy="2054606"/>
          </a:xfrm>
        </p:spPr>
        <p:txBody>
          <a:bodyPr anchor="b">
            <a:no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612949"/>
            <a:ext cx="5111750" cy="2263602"/>
          </a:xfrm>
        </p:spPr>
        <p:txBody>
          <a:bodyPr anchor="b"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22636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522514"/>
            <a:ext cx="4179570" cy="3341857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31859"/>
            <a:ext cx="4179570" cy="3651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8567" y="892177"/>
            <a:ext cx="9577983" cy="1325563"/>
          </a:xfrm>
        </p:spPr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66074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66074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2pPr marL="0" indent="0" algn="ctr">
              <a:spcBef>
                <a:spcPts val="0"/>
              </a:spcBef>
              <a:buNone/>
              <a:defRPr sz="1400"/>
            </a:lvl2pPr>
          </a:lstStyle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66074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66074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0168" y="892177"/>
            <a:ext cx="9088438" cy="1135899"/>
          </a:xfrm>
        </p:spPr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570485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779603"/>
            <a:ext cx="1828800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570485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779603"/>
            <a:ext cx="1828800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570485"/>
            <a:ext cx="2105135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779603"/>
            <a:ext cx="2299855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570485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779603"/>
            <a:ext cx="1844126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429321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38439"/>
            <a:ext cx="1828800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429321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38439"/>
            <a:ext cx="1828800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429321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38439"/>
            <a:ext cx="1813474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429321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38439"/>
            <a:ext cx="1844126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  <p:sldLayoutId id="2147483669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sitecore.com/integrations/connect" TargetMode="External"/><Relationship Id="rId2" Type="http://schemas.openxmlformats.org/officeDocument/2006/relationships/hyperlink" Target="https://academy.workato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c.sitecore.com/connect/en/users/sitecore-connect/introduction-to-sitecore-connect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kato.com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7605" y="3429000"/>
            <a:ext cx="4941771" cy="2128042"/>
          </a:xfrm>
        </p:spPr>
        <p:txBody>
          <a:bodyPr/>
          <a:lstStyle/>
          <a:p>
            <a:r>
              <a:rPr lang="en-US" dirty="0"/>
              <a:t>Need for Sitecore Connect in a Version less Composable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606" y="5586890"/>
            <a:ext cx="4941770" cy="396660"/>
          </a:xfrm>
        </p:spPr>
        <p:txBody>
          <a:bodyPr>
            <a:normAutofit/>
          </a:bodyPr>
          <a:lstStyle/>
          <a:p>
            <a:r>
              <a:rPr lang="en-US" dirty="0"/>
              <a:t>Pushpaganan Nagarajan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522514"/>
            <a:ext cx="4179570" cy="3341857"/>
          </a:xfrm>
        </p:spPr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en-US" sz="3600" b="0" i="1">
                <a:effectLst/>
                <a:latin typeface="Calibri" panose="020F0502020204030204" pitchFamily="34" charset="0"/>
              </a:rPr>
              <a:t>Terminologies</a:t>
            </a:r>
            <a:endParaRPr lang="en-US" sz="3600" b="0" i="1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8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7EF15D-9E8A-32F9-C597-0653CAE1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882413"/>
            <a:ext cx="9710646" cy="503012"/>
          </a:xfrm>
        </p:spPr>
        <p:txBody>
          <a:bodyPr/>
          <a:lstStyle/>
          <a:p>
            <a:r>
              <a:rPr lang="en-US" sz="4000" dirty="0"/>
              <a:t>ASSETS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49796-7C73-170B-95D7-FBB5869A6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3572" y="3487552"/>
            <a:ext cx="2882475" cy="768371"/>
          </a:xfrm>
        </p:spPr>
        <p:txBody>
          <a:bodyPr/>
          <a:lstStyle/>
          <a:p>
            <a:pPr algn="ctr"/>
            <a:r>
              <a:rPr lang="en-US" dirty="0"/>
              <a:t>RECIPES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EBD5C6-4779-8FBF-08E5-DB394EA3F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10248" y="3496932"/>
            <a:ext cx="2896671" cy="768371"/>
          </a:xfrm>
        </p:spPr>
        <p:txBody>
          <a:bodyPr/>
          <a:lstStyle/>
          <a:p>
            <a:pPr algn="ctr"/>
            <a:r>
              <a:rPr lang="en-US" dirty="0"/>
              <a:t>ACTIONS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39B649-1514-1B12-FDF7-05BFEBF57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05137" y="4260820"/>
            <a:ext cx="2896671" cy="1997867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I</a:t>
            </a:r>
            <a:r>
              <a:rPr lang="en-US" sz="1600" dirty="0">
                <a:effectLst/>
                <a:latin typeface="Calibri" panose="020F0502020204030204" pitchFamily="34" charset="0"/>
              </a:rPr>
              <a:t>nvolve calling action in an app. There are several apps listed in connect.</a:t>
            </a:r>
            <a:endParaRPr lang="en-US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BBC5F2-E280-8B5B-2433-A9F9F925A0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92391" y="3531480"/>
            <a:ext cx="2882475" cy="768371"/>
          </a:xfrm>
        </p:spPr>
        <p:txBody>
          <a:bodyPr/>
          <a:lstStyle/>
          <a:p>
            <a:pPr algn="ctr"/>
            <a:r>
              <a:rPr lang="en-US" dirty="0"/>
              <a:t>CONNECTIONS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80388E-4FF6-1DCB-AEE7-488C186F60E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640988" y="4255167"/>
            <a:ext cx="2882475" cy="1997867"/>
          </a:xfrm>
        </p:spPr>
        <p:txBody>
          <a:bodyPr>
            <a:normAutofit/>
          </a:bodyPr>
          <a:lstStyle/>
          <a:p>
            <a:r>
              <a:rPr lang="en-US" sz="1600" dirty="0">
                <a:effectLst/>
                <a:latin typeface="Calibri" panose="020F0502020204030204" pitchFamily="34" charset="0"/>
              </a:rPr>
              <a:t>Connections include setting up authentication with different apps.</a:t>
            </a:r>
          </a:p>
          <a:p>
            <a:r>
              <a:rPr lang="en-US" sz="1600" dirty="0">
                <a:latin typeface="Calibri" panose="020F0502020204030204" pitchFamily="34" charset="0"/>
              </a:rPr>
              <a:t>Basic UserId/Password, </a:t>
            </a:r>
            <a:r>
              <a:rPr lang="en-US" sz="1600" b="1" dirty="0">
                <a:latin typeface="Calibri" panose="020F0502020204030204" pitchFamily="34" charset="0"/>
              </a:rPr>
              <a:t>OAuth2</a:t>
            </a:r>
            <a:r>
              <a:rPr lang="en-US" sz="1600" dirty="0">
                <a:latin typeface="Calibri" panose="020F0502020204030204" pitchFamily="34" charset="0"/>
              </a:rPr>
              <a:t>, JWT, SAML2, Header Auth, Security Keys, API Tokens.</a:t>
            </a:r>
            <a:endParaRPr lang="en-US" sz="1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3D77F-72F9-4F16-DD5E-92B3BEA6C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482" y="4260821"/>
            <a:ext cx="2882475" cy="1997867"/>
          </a:xfrm>
        </p:spPr>
        <p:txBody>
          <a:bodyPr>
            <a:no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</a:rPr>
              <a:t>Are like pipelines - DevOps pipelines or Marketing Automation Pipelines. Each recipes when turned on, will be configured to be triggered by a trigger event followed by set of actions/decisions and call functions that </a:t>
            </a:r>
            <a:r>
              <a:rPr lang="en-US" b="1" dirty="0">
                <a:effectLst/>
                <a:latin typeface="Calibri" panose="020F0502020204030204" pitchFamily="34" charset="0"/>
              </a:rPr>
              <a:t>allow integrated complex workflow between platforms and data.</a:t>
            </a:r>
            <a:endParaRPr lang="en-US" b="1" dirty="0"/>
          </a:p>
        </p:txBody>
      </p:sp>
      <p:pic>
        <p:nvPicPr>
          <p:cNvPr id="6146" name="Picture 2" descr="Food Blog Web Site Black Line Icon Cooking Video Online Recipes Sign  Pictogram For Web Page Mobile App Promo Ui Ux Gui Design Element Editable  Stroke Stock Illustration - Download Image Now -">
            <a:extLst>
              <a:ext uri="{FF2B5EF4-FFF2-40B4-BE49-F238E27FC236}">
                <a16:creationId xmlns:a16="http://schemas.microsoft.com/office/drawing/2014/main" id="{55E8AC8E-8B59-B282-9F0D-CAB67CDCC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3" y="2079013"/>
            <a:ext cx="1625240" cy="16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AC49995-8970-3ECB-53C4-9FA51DA2A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63" y="2311136"/>
            <a:ext cx="1075068" cy="107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2AE91E09-4AC7-C87F-5F11-870935CC9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64" y="2442452"/>
            <a:ext cx="898362" cy="8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A6997C7-D25A-3F47-1B77-70E11586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2CAE36E-C473-0BB4-9788-C85EBC058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3673" y="6356350"/>
            <a:ext cx="3479800" cy="365125"/>
          </a:xfrm>
        </p:spPr>
        <p:txBody>
          <a:bodyPr/>
          <a:lstStyle/>
          <a:p>
            <a:r>
              <a:rPr lang="en-US" dirty="0"/>
              <a:t>NEED FOR CONNECT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F6FABF9-79EB-4413-7073-5FF31A7B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6630F02-8B85-6A9E-D0C6-3309CD19387E}"/>
              </a:ext>
            </a:extLst>
          </p:cNvPr>
          <p:cNvSpPr txBox="1">
            <a:spLocks/>
          </p:cNvSpPr>
          <p:nvPr/>
        </p:nvSpPr>
        <p:spPr>
          <a:xfrm>
            <a:off x="9109550" y="3506311"/>
            <a:ext cx="2882475" cy="7683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TRIGGERS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4B40029-6C8A-6086-14DA-B8BA99D085CD}"/>
              </a:ext>
            </a:extLst>
          </p:cNvPr>
          <p:cNvSpPr txBox="1">
            <a:spLocks/>
          </p:cNvSpPr>
          <p:nvPr/>
        </p:nvSpPr>
        <p:spPr>
          <a:xfrm>
            <a:off x="9481514" y="4250056"/>
            <a:ext cx="2270858" cy="1997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alibri" panose="020F0502020204030204" pitchFamily="34" charset="0"/>
              </a:rPr>
              <a:t>Determine what event to listen to. Required for recipes to work and enables the connection to share data. </a:t>
            </a:r>
          </a:p>
        </p:txBody>
      </p:sp>
      <p:pic>
        <p:nvPicPr>
          <p:cNvPr id="6152" name="Picture 8" descr="Triggers Svg Png Icon Free Download (#502957) - OnlineWebFonts.COM">
            <a:extLst>
              <a:ext uri="{FF2B5EF4-FFF2-40B4-BE49-F238E27FC236}">
                <a16:creationId xmlns:a16="http://schemas.microsoft.com/office/drawing/2014/main" id="{A632E3A7-A2C6-806D-9A6E-0A8D93204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254" y="2430435"/>
            <a:ext cx="1182481" cy="11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75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5" y="2777211"/>
            <a:ext cx="6696075" cy="1419231"/>
          </a:xfrm>
        </p:spPr>
        <p:txBody>
          <a:bodyPr/>
          <a:lstStyle/>
          <a:p>
            <a:r>
              <a:rPr lang="en-US" i="1" dirty="0"/>
              <a:t>NEED FOR CONNECT…..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3D834-F1E2-4848-8093-D412A7B0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A49C-96F4-440D-B89E-A0AE94F7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/>
          <a:p>
            <a:r>
              <a:rPr lang="en-US" dirty="0"/>
              <a:t>NEED FOR CONNECT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79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9140108-9454-5EE4-4DAF-8F35856D4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2033" y="6110"/>
            <a:ext cx="9567934" cy="67214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C9B6443C-39C4-3A8A-4CE9-369E9B0BE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1F694-FB40-33A1-ECAC-5EEF74D45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838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NEED FOR CONNECT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90F66980-73D6-B492-0CA4-7D892A231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A3C3C60F-7518-FD73-B019-4DF4924ACB50}"/>
              </a:ext>
            </a:extLst>
          </p:cNvPr>
          <p:cNvSpPr txBox="1">
            <a:spLocks/>
          </p:cNvSpPr>
          <p:nvPr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2023</a:t>
            </a: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163CE379-E361-FF52-BD66-75BD7B727A8E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7AC821-82AF-6F9B-04C3-AB73E11D89A1}"/>
              </a:ext>
            </a:extLst>
          </p:cNvPr>
          <p:cNvSpPr txBox="1"/>
          <p:nvPr/>
        </p:nvSpPr>
        <p:spPr>
          <a:xfrm>
            <a:off x="7049728" y="6164827"/>
            <a:ext cx="5117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Source: https://blogs.perficient.com/files/Sitecore-Cloud-Architecture.png</a:t>
            </a:r>
          </a:p>
        </p:txBody>
      </p:sp>
    </p:spTree>
    <p:extLst>
      <p:ext uri="{BB962C8B-B14F-4D97-AF65-F5344CB8AC3E}">
        <p14:creationId xmlns:p14="http://schemas.microsoft.com/office/powerpoint/2010/main" val="1840752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BF36C-D8F5-DF73-CAE0-CEF1C0EA2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37993-3074-FDE3-B20E-7B3F11BA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58DE8-E60E-0A1E-E406-2F3A6EC9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A group of hands holding puzzle pieces&#10;&#10;Description automatically generated">
            <a:extLst>
              <a:ext uri="{FF2B5EF4-FFF2-40B4-BE49-F238E27FC236}">
                <a16:creationId xmlns:a16="http://schemas.microsoft.com/office/drawing/2014/main" id="{AB2E5555-E06E-AEB5-CA29-65335B58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7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4" y="2809875"/>
            <a:ext cx="6696075" cy="1909763"/>
          </a:xfrm>
        </p:spPr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en-US" sz="2800" b="0" i="1" dirty="0">
                <a:effectLst/>
                <a:latin typeface="Calibri" panose="020F0502020204030204" pitchFamily="34" charset="0"/>
              </a:rPr>
              <a:t>……..In a Version Less Composable World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3D834-F1E2-4848-8093-D412A7B0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A49C-96F4-440D-B89E-A0AE94F7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/>
          <a:p>
            <a:r>
              <a:rPr lang="en-US" dirty="0"/>
              <a:t>NEED FOR CONNECT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7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A1CC90-83E3-B5CA-F209-7AC9C01E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4F31D1-01FC-20ED-E649-7B5D2423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NEED FOR CONNECT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FBFC7-4CB6-93D1-8B5E-1428A7B2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5" name="Picture 14" descr="A toy robot holding a spray can&#10;&#10;Description automatically generated">
            <a:extLst>
              <a:ext uri="{FF2B5EF4-FFF2-40B4-BE49-F238E27FC236}">
                <a16:creationId xmlns:a16="http://schemas.microsoft.com/office/drawing/2014/main" id="{70F5E1E9-237F-8F18-C378-D3046755F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595" y="3600564"/>
            <a:ext cx="2486252" cy="2486252"/>
          </a:xfrm>
          <a:prstGeom prst="rect">
            <a:avLst/>
          </a:prstGeom>
        </p:spPr>
      </p:pic>
      <p:pic>
        <p:nvPicPr>
          <p:cNvPr id="17" name="Picture 16" descr="A toy robot with a white background&#10;&#10;Description automatically generated">
            <a:extLst>
              <a:ext uri="{FF2B5EF4-FFF2-40B4-BE49-F238E27FC236}">
                <a16:creationId xmlns:a16="http://schemas.microsoft.com/office/drawing/2014/main" id="{DA47422E-8DED-8845-8BE4-97A25D687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429" y="402091"/>
            <a:ext cx="2743200" cy="2743200"/>
          </a:xfrm>
          <a:prstGeom prst="rect">
            <a:avLst/>
          </a:prstGeom>
        </p:spPr>
      </p:pic>
      <p:pic>
        <p:nvPicPr>
          <p:cNvPr id="19" name="Picture 18" descr="A toy robot with arms and legs&#10;&#10;Description automatically generated">
            <a:extLst>
              <a:ext uri="{FF2B5EF4-FFF2-40B4-BE49-F238E27FC236}">
                <a16:creationId xmlns:a16="http://schemas.microsoft.com/office/drawing/2014/main" id="{1A61F39F-6264-5285-15B0-46F3777D8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727" y="402091"/>
            <a:ext cx="2743200" cy="2743200"/>
          </a:xfrm>
          <a:prstGeom prst="rect">
            <a:avLst/>
          </a:prstGeom>
        </p:spPr>
      </p:pic>
      <p:pic>
        <p:nvPicPr>
          <p:cNvPr id="21" name="Picture 20" descr="A toy robot on wheels&#10;&#10;Description automatically generated">
            <a:extLst>
              <a:ext uri="{FF2B5EF4-FFF2-40B4-BE49-F238E27FC236}">
                <a16:creationId xmlns:a16="http://schemas.microsoft.com/office/drawing/2014/main" id="{8CFC2F23-EB76-F5C4-5224-BBEB84BAD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8274" y="3600564"/>
            <a:ext cx="2486252" cy="24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00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879544E5-07D3-A5E9-2B87-A2A34FED1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1708" y="1119135"/>
            <a:ext cx="4179570" cy="2453652"/>
          </a:xfrm>
        </p:spPr>
        <p:txBody>
          <a:bodyPr/>
          <a:lstStyle/>
          <a:p>
            <a:pPr algn="r"/>
            <a:r>
              <a:rPr lang="en-US" sz="5400" dirty="0"/>
              <a:t>DEMO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BCD12-AFF2-8620-3630-8B8DDF8BD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62059-677D-F2D5-B729-ADF0BC2B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NEED FOR CONNECT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3739CE-8F73-D36E-12A6-C92A14B0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04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2E21F4BC-B263-2E76-196D-8215742D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833"/>
            <a:ext cx="10515600" cy="535168"/>
          </a:xfrm>
        </p:spPr>
        <p:txBody>
          <a:bodyPr/>
          <a:lstStyle/>
          <a:p>
            <a:pPr algn="l"/>
            <a:r>
              <a:rPr lang="en-US" sz="3600" b="1" dirty="0"/>
              <a:t>Some Learning resources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F2D76-7AEE-1343-3450-BE36261D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6EF98-F29C-63D1-1C11-4A33481B8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NEED FOR CONNECT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611AF-7C0E-CCF9-7C84-56D5E36A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B443-6A5D-4141-AA3A-61E55E54FDE0}" type="slidenum">
              <a:rPr lang="nl-NL" smtClean="0"/>
              <a:t>18</a:t>
            </a:fld>
            <a:endParaRPr lang="nl-NL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78936D-FD8F-DDC6-AF03-70EFA9820ADC}"/>
              </a:ext>
            </a:extLst>
          </p:cNvPr>
          <p:cNvSpPr txBox="1"/>
          <p:nvPr/>
        </p:nvSpPr>
        <p:spPr>
          <a:xfrm>
            <a:off x="838199" y="1538879"/>
            <a:ext cx="889363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Workato | Automation Institute | All courses - </a:t>
            </a:r>
            <a:r>
              <a:rPr lang="en-US" sz="2800" dirty="0">
                <a:effectLst/>
                <a:hlinkClick r:id="rId2"/>
              </a:rPr>
              <a:t>https://academy.workato.com/</a:t>
            </a:r>
            <a:endParaRPr lang="en-US" sz="2800" dirty="0"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Sitecore Connect - </a:t>
            </a:r>
            <a:r>
              <a:rPr lang="en-US" sz="2800" dirty="0">
                <a:effectLst/>
                <a:hlinkClick r:id="rId3"/>
              </a:rPr>
              <a:t>https://developers.sitecore.com/integrations/connect</a:t>
            </a:r>
            <a:endParaRPr lang="en-US" sz="2800" dirty="0"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</a:rPr>
              <a:t>Introduction to Sitecore Connect | Sitecore Documentation - </a:t>
            </a:r>
            <a:r>
              <a:rPr lang="en-US" sz="2800" dirty="0">
                <a:effectLst/>
                <a:hlinkClick r:id="rId4"/>
              </a:rPr>
              <a:t>https://doc.sitecore.com/connect/en/users/sitecore-connect/introduction-to-sitecore-connect.html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2348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351693"/>
            <a:ext cx="4179570" cy="245365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107620"/>
          </a:xfrm>
        </p:spPr>
        <p:txBody>
          <a:bodyPr>
            <a:normAutofit/>
          </a:bodyPr>
          <a:lstStyle/>
          <a:p>
            <a:r>
              <a:rPr lang="en-US" dirty="0"/>
              <a:t>Pushpaganan Nagarajan</a:t>
            </a:r>
          </a:p>
          <a:p>
            <a:r>
              <a:rPr lang="en-US" dirty="0"/>
              <a:t>pushpaganan@hotmail.com</a:t>
            </a:r>
          </a:p>
          <a:p>
            <a:r>
              <a:rPr lang="en-US" dirty="0"/>
              <a:t>https://pushpaganan.home.blog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C7382-18E7-4821-8C61-461D6BBE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FA1B-5022-47AB-A0AE-8F5C5797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/>
          <a:p>
            <a:r>
              <a:rPr lang="en-US" dirty="0"/>
              <a:t>NEED FOR CONNECT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95" y="205087"/>
            <a:ext cx="2895600" cy="649944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18" y="835610"/>
            <a:ext cx="7309054" cy="2519363"/>
          </a:xfrm>
        </p:spPr>
        <p:txBody>
          <a:bodyPr>
            <a:noAutofit/>
          </a:bodyPr>
          <a:lstStyle/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1" dirty="0">
                <a:effectLst/>
                <a:latin typeface="Calibri" panose="020F0502020204030204" pitchFamily="34" charset="0"/>
              </a:rPr>
              <a:t>Integration Workbench developed in partnership with Workato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1" dirty="0">
                <a:effectLst/>
                <a:latin typeface="Calibri" panose="020F0502020204030204" pitchFamily="34" charset="0"/>
              </a:rPr>
              <a:t>Terminologies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Connections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Recipes</a:t>
            </a: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Triggers</a:t>
            </a: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Actions/Tasks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1" dirty="0">
                <a:effectLst/>
                <a:latin typeface="Calibri" panose="020F0502020204030204" pitchFamily="34" charset="0"/>
              </a:rPr>
              <a:t> Need for Connect…..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Maximum connectivity with minimum overhead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Flexible data transfer points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1" dirty="0">
                <a:effectLst/>
                <a:latin typeface="Calibri" panose="020F0502020204030204" pitchFamily="34" charset="0"/>
              </a:rPr>
              <a:t> ……..In a Version Less Composable World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b="0" i="1" dirty="0">
                <a:effectLst/>
                <a:latin typeface="Calibri" panose="020F0502020204030204" pitchFamily="34" charset="0"/>
              </a:rPr>
              <a:t>Composable Apps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b="0" i="1" dirty="0">
                <a:effectLst/>
                <a:latin typeface="Calibri" panose="020F0502020204030204" pitchFamily="34" charset="0"/>
              </a:rPr>
              <a:t>Complex Applications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1" dirty="0">
                <a:effectLst/>
                <a:latin typeface="Calibri" panose="020F0502020204030204" pitchFamily="34" charset="0"/>
              </a:rPr>
              <a:t>DEMO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5BAF8-EA80-4AD4-8D83-5960C299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19884-873C-4D13-BE6D-318CF07B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 dirty="0"/>
              <a:t>Need For Connect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0E7E75-E57A-4FF0-A0E4-A4DBCF6EA89A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1979658502"/>
              </p:ext>
            </p:extLst>
          </p:nvPr>
        </p:nvGraphicFramePr>
        <p:xfrm>
          <a:off x="838200" y="743647"/>
          <a:ext cx="10515600" cy="533268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26110455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547279344"/>
                    </a:ext>
                  </a:extLst>
                </a:gridCol>
              </a:tblGrid>
              <a:tr h="1066537"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</a:rPr>
                        <a:t>​Monolithic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Composable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1328149"/>
                  </a:ext>
                </a:extLst>
              </a:tr>
              <a:tr h="4266148">
                <a:tc>
                  <a:txBody>
                    <a:bodyPr/>
                    <a:lstStyle/>
                    <a:p>
                      <a:pPr algn="ctr" rtl="0" fontAlgn="base"/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4841754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1AE66-47AA-4110-86B9-0626D495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A5A93F-DCAE-40B8-8E94-3239A1A6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NEED FOR CONNECT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91613-153A-4005-9F4D-2F185AE5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Best Buy: Sylvania 19&quot; TV/DVD/4-Head Hi-Fi VCR Combo SSC719C">
            <a:extLst>
              <a:ext uri="{FF2B5EF4-FFF2-40B4-BE49-F238E27FC236}">
                <a16:creationId xmlns:a16="http://schemas.microsoft.com/office/drawing/2014/main" id="{42E0135A-2B90-F1F5-A87B-6250C91BC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80" y="2039427"/>
            <a:ext cx="2997303" cy="27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8A03ED-24C3-2464-D9B7-92BF2BA36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970" y="2011618"/>
            <a:ext cx="4701693" cy="27411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0DB3B8-59AC-21EA-88BB-5E540A7CFBC6}"/>
              </a:ext>
            </a:extLst>
          </p:cNvPr>
          <p:cNvSpPr txBox="1"/>
          <p:nvPr/>
        </p:nvSpPr>
        <p:spPr>
          <a:xfrm>
            <a:off x="1280652" y="4932025"/>
            <a:ext cx="4601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Like the old ALL IN ONE TV/VCR 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65A107-6479-E149-3424-F55EB7F6F2B2}"/>
              </a:ext>
            </a:extLst>
          </p:cNvPr>
          <p:cNvSpPr txBox="1"/>
          <p:nvPr/>
        </p:nvSpPr>
        <p:spPr>
          <a:xfrm>
            <a:off x="6309854" y="4955256"/>
            <a:ext cx="4601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Modern TV Home Theatre System</a:t>
            </a:r>
          </a:p>
        </p:txBody>
      </p:sp>
    </p:spTree>
    <p:extLst>
      <p:ext uri="{BB962C8B-B14F-4D97-AF65-F5344CB8AC3E}">
        <p14:creationId xmlns:p14="http://schemas.microsoft.com/office/powerpoint/2010/main" val="249968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0FA7C71-18F1-CE13-A482-82E4D0450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668" y="470709"/>
            <a:ext cx="8421688" cy="1644984"/>
          </a:xfrm>
        </p:spPr>
        <p:txBody>
          <a:bodyPr anchor="t"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</a:rPr>
              <a:t>COMPOSABILITY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7ADAE4-8C7E-C688-8566-8AAC59771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9919" y="1543700"/>
            <a:ext cx="6062816" cy="1997867"/>
          </a:xfrm>
        </p:spPr>
        <p:txBody>
          <a:bodyPr>
            <a:noAutofit/>
          </a:bodyPr>
          <a:lstStyle/>
          <a:p>
            <a:r>
              <a:rPr lang="en-US" sz="16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What common item can be used to construct a house, a tree, and a car? </a:t>
            </a:r>
          </a:p>
          <a:p>
            <a:pPr marL="0" indent="0">
              <a:buNone/>
            </a:pPr>
            <a:r>
              <a:rPr lang="en-US" sz="16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	The answer, which may not be obvious, is LEGO bricks. LEGOs are a fantastic example of composability, which is the ability to combine smaller, modular components to create a greater, more complex product. This concept of composability also applies to business, where companies are leveraging composable architectures to remain competitive and agile in the age of digital transformation.</a:t>
            </a:r>
          </a:p>
          <a:p>
            <a:endParaRPr lang="nl-NL" sz="16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7574828-D0AB-6199-794E-DC9DAB27F5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99919" y="4042565"/>
            <a:ext cx="6092675" cy="19978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b="1" i="1" dirty="0"/>
              <a:t>“For a </a:t>
            </a:r>
            <a:r>
              <a:rPr lang="en-US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composable enterprise</a:t>
            </a:r>
            <a:r>
              <a:rPr lang="en-US" sz="1900" b="1" i="1" dirty="0"/>
              <a:t>, composability is a design approach that involves breaking down software or hardware systems into smaller building blocks that can be easily modified, updated, or replaced to meet specific business needs. This approach creates a fluid work environment that champions individual components without having to overhaul an entire system.”</a:t>
            </a:r>
            <a:endParaRPr lang="nl-NL" sz="1900" b="1" i="1" dirty="0"/>
          </a:p>
        </p:txBody>
      </p:sp>
      <p:pic>
        <p:nvPicPr>
          <p:cNvPr id="1026" name="Picture 2" descr="5 Important Skills That Children Learn from LEGO | ToBeMe">
            <a:extLst>
              <a:ext uri="{FF2B5EF4-FFF2-40B4-BE49-F238E27FC236}">
                <a16:creationId xmlns:a16="http://schemas.microsoft.com/office/drawing/2014/main" id="{493BA0DC-53C7-E71F-8C50-0ACDE93F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5" y="1919727"/>
            <a:ext cx="4855807" cy="324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1FE309AD-BA1D-83B5-15A7-B48A87B6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AD7C0B8-BA02-F145-7C66-9EDDADE79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NEED FOR CONNECT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E320969-3EB2-FF1A-7C4D-D7EF2232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2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BFF0-058E-173B-FBFE-B3CF7638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026E0-B97B-D49E-A467-3E68276D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NEED FOR CONNECT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1CD02-2682-5419-FC54-59874E4F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7F50641-1A2D-B9C6-1353-F4FC674E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4" y="1141175"/>
            <a:ext cx="11781832" cy="457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13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C6EC32B0-6938-0BCC-70D7-F04AE8A5E773}"/>
              </a:ext>
            </a:extLst>
          </p:cNvPr>
          <p:cNvSpPr/>
          <p:nvPr/>
        </p:nvSpPr>
        <p:spPr>
          <a:xfrm>
            <a:off x="280478" y="231982"/>
            <a:ext cx="2792676" cy="5402894"/>
          </a:xfrm>
          <a:prstGeom prst="round2Diag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ACAFF-723A-F613-6561-B2E889ACF937}"/>
              </a:ext>
            </a:extLst>
          </p:cNvPr>
          <p:cNvSpPr txBox="1"/>
          <p:nvPr/>
        </p:nvSpPr>
        <p:spPr>
          <a:xfrm>
            <a:off x="958770" y="542333"/>
            <a:ext cx="1454033" cy="3704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/>
              <a:t>Content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64332C22-96A0-6BBF-D1B5-BAF607B8C26D}"/>
              </a:ext>
            </a:extLst>
          </p:cNvPr>
          <p:cNvSpPr/>
          <p:nvPr/>
        </p:nvSpPr>
        <p:spPr>
          <a:xfrm>
            <a:off x="1828800" y="1171853"/>
            <a:ext cx="796625" cy="765772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62BD3DAC-D393-E698-11FB-C0D3ECD62BCC}"/>
              </a:ext>
            </a:extLst>
          </p:cNvPr>
          <p:cNvSpPr/>
          <p:nvPr/>
        </p:nvSpPr>
        <p:spPr>
          <a:xfrm>
            <a:off x="1828800" y="2335848"/>
            <a:ext cx="796625" cy="765772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F7FB7A97-2BE0-3CE4-CA98-4E2C8332C9F3}"/>
              </a:ext>
            </a:extLst>
          </p:cNvPr>
          <p:cNvSpPr/>
          <p:nvPr/>
        </p:nvSpPr>
        <p:spPr>
          <a:xfrm>
            <a:off x="1828800" y="4536794"/>
            <a:ext cx="796625" cy="765772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557FDFDA-16DF-E1F2-FBF9-4E156080E240}"/>
              </a:ext>
            </a:extLst>
          </p:cNvPr>
          <p:cNvSpPr/>
          <p:nvPr/>
        </p:nvSpPr>
        <p:spPr>
          <a:xfrm>
            <a:off x="1828800" y="3399340"/>
            <a:ext cx="796625" cy="765772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E6705778-1673-D322-6BDE-D636C73C45C3}"/>
              </a:ext>
            </a:extLst>
          </p:cNvPr>
          <p:cNvSpPr/>
          <p:nvPr/>
        </p:nvSpPr>
        <p:spPr>
          <a:xfrm>
            <a:off x="4144138" y="283253"/>
            <a:ext cx="2022837" cy="5407333"/>
          </a:xfrm>
          <a:prstGeom prst="round2Diag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20D36427-B4A4-26F3-116C-83C3285FF65C}"/>
              </a:ext>
            </a:extLst>
          </p:cNvPr>
          <p:cNvSpPr/>
          <p:nvPr/>
        </p:nvSpPr>
        <p:spPr>
          <a:xfrm>
            <a:off x="7179757" y="283253"/>
            <a:ext cx="2022837" cy="5407333"/>
          </a:xfrm>
          <a:prstGeom prst="round2Diag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EAF0D1-2647-490D-8B67-C403B22F0B71}"/>
              </a:ext>
            </a:extLst>
          </p:cNvPr>
          <p:cNvCxnSpPr>
            <a:cxnSpLocks/>
          </p:cNvCxnSpPr>
          <p:nvPr/>
        </p:nvCxnSpPr>
        <p:spPr>
          <a:xfrm>
            <a:off x="3257307" y="2986919"/>
            <a:ext cx="7376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370BA5-29D5-777E-9C01-849DD980808D}"/>
              </a:ext>
            </a:extLst>
          </p:cNvPr>
          <p:cNvCxnSpPr>
            <a:cxnSpLocks/>
          </p:cNvCxnSpPr>
          <p:nvPr/>
        </p:nvCxnSpPr>
        <p:spPr>
          <a:xfrm>
            <a:off x="6313503" y="2986919"/>
            <a:ext cx="6821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7349E6C-E01C-40E1-7A13-01EEAD37320B}"/>
              </a:ext>
            </a:extLst>
          </p:cNvPr>
          <p:cNvSpPr txBox="1"/>
          <p:nvPr/>
        </p:nvSpPr>
        <p:spPr>
          <a:xfrm>
            <a:off x="4461948" y="434247"/>
            <a:ext cx="1454033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/>
              <a:t>FE Framework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FA85BF-3D17-1BAC-5422-18B703176B28}"/>
              </a:ext>
            </a:extLst>
          </p:cNvPr>
          <p:cNvSpPr txBox="1"/>
          <p:nvPr/>
        </p:nvSpPr>
        <p:spPr>
          <a:xfrm>
            <a:off x="7462578" y="432550"/>
            <a:ext cx="1454033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/>
              <a:t>CI/CD &amp;</a:t>
            </a:r>
          </a:p>
          <a:p>
            <a:pPr algn="ctr"/>
            <a:r>
              <a:rPr lang="nl-NL"/>
              <a:t>HOSTING</a:t>
            </a:r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FB64D430-94B9-36D0-780E-164B1F7B8BE9}"/>
              </a:ext>
            </a:extLst>
          </p:cNvPr>
          <p:cNvSpPr/>
          <p:nvPr/>
        </p:nvSpPr>
        <p:spPr>
          <a:xfrm>
            <a:off x="3823565" y="5921405"/>
            <a:ext cx="4686820" cy="798983"/>
          </a:xfrm>
          <a:prstGeom prst="round2Diag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tangle: Diagonal Corners Rounded 31">
            <a:extLst>
              <a:ext uri="{FF2B5EF4-FFF2-40B4-BE49-F238E27FC236}">
                <a16:creationId xmlns:a16="http://schemas.microsoft.com/office/drawing/2014/main" id="{9B49766B-8BC6-AB09-EBAB-A73D00A5E915}"/>
              </a:ext>
            </a:extLst>
          </p:cNvPr>
          <p:cNvSpPr/>
          <p:nvPr/>
        </p:nvSpPr>
        <p:spPr>
          <a:xfrm>
            <a:off x="10030969" y="283253"/>
            <a:ext cx="2022837" cy="5407333"/>
          </a:xfrm>
          <a:prstGeom prst="round2Diag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87FD13-8ED8-E772-C0FD-593C6D7F3E99}"/>
              </a:ext>
            </a:extLst>
          </p:cNvPr>
          <p:cNvSpPr txBox="1"/>
          <p:nvPr/>
        </p:nvSpPr>
        <p:spPr>
          <a:xfrm>
            <a:off x="10363200" y="589608"/>
            <a:ext cx="14540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/>
              <a:t>WEB</a:t>
            </a:r>
          </a:p>
          <a:p>
            <a:pPr algn="ctr"/>
            <a:r>
              <a:rPr lang="nl-NL"/>
              <a:t>/</a:t>
            </a:r>
          </a:p>
          <a:p>
            <a:pPr algn="ctr"/>
            <a:r>
              <a:rPr lang="nl-NL"/>
              <a:t>MOBILE</a:t>
            </a:r>
          </a:p>
          <a:p>
            <a:pPr algn="ctr"/>
            <a:endParaRPr lang="nl-NL"/>
          </a:p>
          <a:p>
            <a:pPr algn="ctr"/>
            <a:r>
              <a:rPr lang="nl-NL"/>
              <a:t>A</a:t>
            </a:r>
          </a:p>
          <a:p>
            <a:pPr algn="ctr"/>
            <a:r>
              <a:rPr lang="nl-NL"/>
              <a:t>P</a:t>
            </a:r>
          </a:p>
          <a:p>
            <a:pPr algn="ctr"/>
            <a:r>
              <a:rPr lang="nl-NL"/>
              <a:t>P</a:t>
            </a:r>
          </a:p>
          <a:p>
            <a:pPr algn="ctr"/>
            <a:r>
              <a:rPr lang="nl-NL"/>
              <a:t>L</a:t>
            </a:r>
          </a:p>
          <a:p>
            <a:pPr algn="ctr"/>
            <a:r>
              <a:rPr lang="nl-NL"/>
              <a:t>I</a:t>
            </a:r>
          </a:p>
          <a:p>
            <a:pPr algn="ctr"/>
            <a:r>
              <a:rPr lang="nl-NL"/>
              <a:t>C</a:t>
            </a:r>
          </a:p>
          <a:p>
            <a:pPr algn="ctr"/>
            <a:r>
              <a:rPr lang="nl-NL"/>
              <a:t>A</a:t>
            </a:r>
          </a:p>
          <a:p>
            <a:pPr algn="ctr"/>
            <a:r>
              <a:rPr lang="nl-NL"/>
              <a:t>T</a:t>
            </a:r>
          </a:p>
          <a:p>
            <a:pPr algn="ctr"/>
            <a:r>
              <a:rPr lang="nl-NL"/>
              <a:t>I</a:t>
            </a:r>
          </a:p>
          <a:p>
            <a:pPr algn="ctr"/>
            <a:r>
              <a:rPr lang="nl-NL"/>
              <a:t>O</a:t>
            </a:r>
          </a:p>
          <a:p>
            <a:pPr algn="ctr"/>
            <a:r>
              <a:rPr lang="nl-NL"/>
              <a:t>N</a:t>
            </a:r>
          </a:p>
          <a:p>
            <a:pPr algn="ctr"/>
            <a:r>
              <a:rPr lang="nl-NL"/>
              <a:t>S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31F16B2B-1BAC-BDFA-B5CB-234D4CF6C789}"/>
              </a:ext>
            </a:extLst>
          </p:cNvPr>
          <p:cNvCxnSpPr>
            <a:stCxn id="26" idx="0"/>
            <a:endCxn id="32" idx="1"/>
          </p:cNvCxnSpPr>
          <p:nvPr/>
        </p:nvCxnSpPr>
        <p:spPr>
          <a:xfrm flipV="1">
            <a:off x="8510385" y="5690586"/>
            <a:ext cx="2532003" cy="63031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E3E8804-9938-66B8-9C49-38465318FA8E}"/>
              </a:ext>
            </a:extLst>
          </p:cNvPr>
          <p:cNvCxnSpPr>
            <a:cxnSpLocks/>
          </p:cNvCxnSpPr>
          <p:nvPr/>
        </p:nvCxnSpPr>
        <p:spPr>
          <a:xfrm>
            <a:off x="9280124" y="2960932"/>
            <a:ext cx="6273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A4A96BE-00D1-424C-4AC0-A88196E14A02}"/>
              </a:ext>
            </a:extLst>
          </p:cNvPr>
          <p:cNvSpPr txBox="1"/>
          <p:nvPr/>
        </p:nvSpPr>
        <p:spPr>
          <a:xfrm>
            <a:off x="6266421" y="2624605"/>
            <a:ext cx="842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/>
              <a:t>Deploy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1C8965D-9DB3-5565-23E6-09435B09F1F2}"/>
              </a:ext>
            </a:extLst>
          </p:cNvPr>
          <p:cNvSpPr/>
          <p:nvPr/>
        </p:nvSpPr>
        <p:spPr>
          <a:xfrm>
            <a:off x="3976185" y="6058460"/>
            <a:ext cx="991828" cy="2311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tx1"/>
                </a:solidFill>
              </a:rPr>
              <a:t>CDP</a:t>
            </a:r>
            <a:r>
              <a:rPr lang="nl-NL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CCF6A9-902E-FDB1-667C-57D294FC7C79}"/>
              </a:ext>
            </a:extLst>
          </p:cNvPr>
          <p:cNvSpPr/>
          <p:nvPr/>
        </p:nvSpPr>
        <p:spPr>
          <a:xfrm>
            <a:off x="7199346" y="6058460"/>
            <a:ext cx="991828" cy="2311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tx1"/>
                </a:solidFill>
              </a:rPr>
              <a:t>Send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500E4B-7B0E-A385-7136-826C7E16AF10}"/>
              </a:ext>
            </a:extLst>
          </p:cNvPr>
          <p:cNvSpPr/>
          <p:nvPr/>
        </p:nvSpPr>
        <p:spPr>
          <a:xfrm>
            <a:off x="6248061" y="6058460"/>
            <a:ext cx="812983" cy="2311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tx1"/>
                </a:solidFill>
              </a:rPr>
              <a:t>Search</a:t>
            </a:r>
            <a:r>
              <a:rPr lang="nl-NL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C361DC1-41BB-E516-FE48-C62606BDE804}"/>
              </a:ext>
            </a:extLst>
          </p:cNvPr>
          <p:cNvSpPr/>
          <p:nvPr/>
        </p:nvSpPr>
        <p:spPr>
          <a:xfrm>
            <a:off x="5112123" y="6058460"/>
            <a:ext cx="991828" cy="2311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tx1"/>
                </a:solidFill>
              </a:rPr>
              <a:t>Personalize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4392B2-3FF5-55F7-18BE-8E4C40D37272}"/>
              </a:ext>
            </a:extLst>
          </p:cNvPr>
          <p:cNvSpPr/>
          <p:nvPr/>
        </p:nvSpPr>
        <p:spPr>
          <a:xfrm>
            <a:off x="4525624" y="6386922"/>
            <a:ext cx="1721526" cy="2311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tx1"/>
                </a:solidFill>
              </a:rPr>
              <a:t>Identity Management</a:t>
            </a:r>
            <a:r>
              <a:rPr lang="nl-NL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9B50E8-D4A5-B70F-8576-60DDB706DDCA}"/>
              </a:ext>
            </a:extLst>
          </p:cNvPr>
          <p:cNvSpPr/>
          <p:nvPr/>
        </p:nvSpPr>
        <p:spPr>
          <a:xfrm>
            <a:off x="6544631" y="6382471"/>
            <a:ext cx="1175981" cy="2311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tx1"/>
                </a:solidFill>
              </a:rPr>
              <a:t> Analytics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5D930A8-338A-4398-2DD2-991F96AA2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179" y="1322247"/>
            <a:ext cx="489865" cy="4649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F462693-EB00-AA96-8B6C-2FBDF2DC5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43" y="2407431"/>
            <a:ext cx="443735" cy="572621"/>
          </a:xfrm>
          <a:prstGeom prst="rect">
            <a:avLst/>
          </a:prstGeom>
        </p:spPr>
      </p:pic>
      <p:pic>
        <p:nvPicPr>
          <p:cNvPr id="1026" name="Picture 2" descr="Api - Free computer icons">
            <a:extLst>
              <a:ext uri="{FF2B5EF4-FFF2-40B4-BE49-F238E27FC236}">
                <a16:creationId xmlns:a16="http://schemas.microsoft.com/office/drawing/2014/main" id="{0AFF8BD9-C1A6-37F4-D6F8-DFFDBB17F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71" y="4676792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B72B5D8-5EBF-B07F-A3BF-906792ED28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2344" y="3542044"/>
            <a:ext cx="522522" cy="47377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90C78D5-6149-5239-2A48-167D85A53372}"/>
              </a:ext>
            </a:extLst>
          </p:cNvPr>
          <p:cNvSpPr txBox="1"/>
          <p:nvPr/>
        </p:nvSpPr>
        <p:spPr>
          <a:xfrm>
            <a:off x="480769" y="1370072"/>
            <a:ext cx="120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/>
              <a:t>XM Cloud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152C24E-3ACC-453F-103F-C05FFADC3045}"/>
              </a:ext>
            </a:extLst>
          </p:cNvPr>
          <p:cNvSpPr txBox="1"/>
          <p:nvPr/>
        </p:nvSpPr>
        <p:spPr>
          <a:xfrm>
            <a:off x="478109" y="2407431"/>
            <a:ext cx="13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ContentHub One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182D83-70B0-6192-E15B-324BE06642C5}"/>
              </a:ext>
            </a:extLst>
          </p:cNvPr>
          <p:cNvSpPr txBox="1"/>
          <p:nvPr/>
        </p:nvSpPr>
        <p:spPr>
          <a:xfrm>
            <a:off x="461181" y="4735013"/>
            <a:ext cx="120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err="1"/>
              <a:t>APIs</a:t>
            </a:r>
            <a:endParaRPr lang="nl-NL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4A534FC-0C0D-766E-7F63-010531AE93D8}"/>
              </a:ext>
            </a:extLst>
          </p:cNvPr>
          <p:cNvSpPr txBox="1"/>
          <p:nvPr/>
        </p:nvSpPr>
        <p:spPr>
          <a:xfrm>
            <a:off x="478109" y="3425192"/>
            <a:ext cx="120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err="1"/>
              <a:t>Any</a:t>
            </a:r>
            <a:r>
              <a:rPr lang="nl-NL" sz="1600"/>
              <a:t> </a:t>
            </a:r>
            <a:r>
              <a:rPr lang="nl-NL" sz="1600" err="1"/>
              <a:t>Headless</a:t>
            </a:r>
            <a:r>
              <a:rPr lang="nl-NL" sz="1600"/>
              <a:t> CMS</a:t>
            </a:r>
          </a:p>
        </p:txBody>
      </p:sp>
      <p:pic>
        <p:nvPicPr>
          <p:cNvPr id="1028" name="Picture 4" descr="Next.js vs. React: The developer experience - LogRocket Blog">
            <a:extLst>
              <a:ext uri="{FF2B5EF4-FFF2-40B4-BE49-F238E27FC236}">
                <a16:creationId xmlns:a16="http://schemas.microsoft.com/office/drawing/2014/main" id="{5113EDBA-FC7D-1A1E-A61A-7EF4B22F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738" y="1304540"/>
            <a:ext cx="1722769" cy="7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ue.js SVG Vector Logos - Vector Logo Zone">
            <a:extLst>
              <a:ext uri="{FF2B5EF4-FFF2-40B4-BE49-F238E27FC236}">
                <a16:creationId xmlns:a16="http://schemas.microsoft.com/office/drawing/2014/main" id="{45528CB1-3338-4D04-55A2-83681D72E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82" y="2165234"/>
            <a:ext cx="1412105" cy="7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C9D0CA9-D98A-EABB-6F0F-09BBF86270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5332" y="3141154"/>
            <a:ext cx="1407264" cy="4729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B0DA3D6-0CBF-5835-FB82-5D068B715B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0205" y="3768531"/>
            <a:ext cx="1177517" cy="883817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262E493-A9C4-9F51-852E-CACF32E31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541" y="3095879"/>
            <a:ext cx="990111" cy="5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20ACFFC-1C0E-B29A-3DE0-DF3FB816D9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0939" y="3985203"/>
            <a:ext cx="1220469" cy="812463"/>
          </a:xfrm>
          <a:prstGeom prst="rect">
            <a:avLst/>
          </a:prstGeom>
        </p:spPr>
      </p:pic>
      <p:pic>
        <p:nvPicPr>
          <p:cNvPr id="1034" name="Picture 10" descr="Vercel Logo PNG vector in SVG, PDF, AI, CDR format">
            <a:extLst>
              <a:ext uri="{FF2B5EF4-FFF2-40B4-BE49-F238E27FC236}">
                <a16:creationId xmlns:a16="http://schemas.microsoft.com/office/drawing/2014/main" id="{6D156656-F556-4A66-04A9-BAE354DBC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921" y="1239827"/>
            <a:ext cx="1017731" cy="7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etlify">
            <a:extLst>
              <a:ext uri="{FF2B5EF4-FFF2-40B4-BE49-F238E27FC236}">
                <a16:creationId xmlns:a16="http://schemas.microsoft.com/office/drawing/2014/main" id="{3F60E788-7A80-FE80-44B2-CA27DB59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62" y="1848506"/>
            <a:ext cx="1357067" cy="90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9CA5C8-34BB-F62E-CB31-DD4979DB21B7}"/>
              </a:ext>
            </a:extLst>
          </p:cNvPr>
          <p:cNvSpPr/>
          <p:nvPr/>
        </p:nvSpPr>
        <p:spPr>
          <a:xfrm>
            <a:off x="374766" y="1080578"/>
            <a:ext cx="2614639" cy="33162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373214-0919-5A30-FF34-3967DDB30526}"/>
              </a:ext>
            </a:extLst>
          </p:cNvPr>
          <p:cNvSpPr txBox="1"/>
          <p:nvPr/>
        </p:nvSpPr>
        <p:spPr>
          <a:xfrm>
            <a:off x="535220" y="1682430"/>
            <a:ext cx="120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/>
              <a:t>(</a:t>
            </a:r>
            <a:r>
              <a:rPr lang="nl-NL" sz="1000" err="1"/>
              <a:t>Headless</a:t>
            </a:r>
            <a:r>
              <a:rPr lang="nl-NL" sz="1000"/>
              <a:t> SaaS)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D7799-90F8-91F7-61E7-012347EA873C}"/>
              </a:ext>
            </a:extLst>
          </p:cNvPr>
          <p:cNvSpPr txBox="1"/>
          <p:nvPr/>
        </p:nvSpPr>
        <p:spPr>
          <a:xfrm>
            <a:off x="501031" y="2943146"/>
            <a:ext cx="120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/>
              <a:t>(</a:t>
            </a:r>
            <a:r>
              <a:rPr lang="nl-NL" sz="1000" err="1"/>
              <a:t>Headless</a:t>
            </a:r>
            <a:r>
              <a:rPr lang="nl-NL" sz="1000"/>
              <a:t> SaaS)</a:t>
            </a:r>
          </a:p>
        </p:txBody>
      </p:sp>
    </p:spTree>
    <p:extLst>
      <p:ext uri="{BB962C8B-B14F-4D97-AF65-F5344CB8AC3E}">
        <p14:creationId xmlns:p14="http://schemas.microsoft.com/office/powerpoint/2010/main" val="203887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300F970D-6024-D16E-B871-60EEC92E0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48" y="1085850"/>
            <a:ext cx="10654303" cy="4686300"/>
          </a:xfrm>
          <a:prstGeom prst="rect">
            <a:avLst/>
          </a:prstGeom>
          <a:noFill/>
        </p:spPr>
      </p:pic>
      <p:sp>
        <p:nvSpPr>
          <p:cNvPr id="23" name="Date Placeholder 22" hidden="1">
            <a:extLst>
              <a:ext uri="{FF2B5EF4-FFF2-40B4-BE49-F238E27FC236}">
                <a16:creationId xmlns:a16="http://schemas.microsoft.com/office/drawing/2014/main" id="{637DEDF5-3FCD-4BC2-86A5-7BE2BF01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918C3C97-444D-4600-8553-B9C4C1F8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NEED FOR CONNECT</a:t>
            </a:r>
          </a:p>
        </p:txBody>
      </p:sp>
      <p:sp>
        <p:nvSpPr>
          <p:cNvPr id="25" name="Slide Number Placeholder 24" hidden="1">
            <a:extLst>
              <a:ext uri="{FF2B5EF4-FFF2-40B4-BE49-F238E27FC236}">
                <a16:creationId xmlns:a16="http://schemas.microsoft.com/office/drawing/2014/main" id="{148E9129-4CC6-47BA-ACD8-2C632A86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73" name="Date Placeholder 3">
            <a:extLst>
              <a:ext uri="{FF2B5EF4-FFF2-40B4-BE49-F238E27FC236}">
                <a16:creationId xmlns:a16="http://schemas.microsoft.com/office/drawing/2014/main" id="{06199770-6CBB-2CD1-C591-A23891F9469F}"/>
              </a:ext>
            </a:extLst>
          </p:cNvPr>
          <p:cNvSpPr txBox="1">
            <a:spLocks/>
          </p:cNvSpPr>
          <p:nvPr/>
        </p:nvSpPr>
        <p:spPr>
          <a:xfrm>
            <a:off x="250825" y="6398986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2023</a:t>
            </a:r>
          </a:p>
        </p:txBody>
      </p:sp>
      <p:sp>
        <p:nvSpPr>
          <p:cNvPr id="74" name="Slide Number Placeholder 5">
            <a:extLst>
              <a:ext uri="{FF2B5EF4-FFF2-40B4-BE49-F238E27FC236}">
                <a16:creationId xmlns:a16="http://schemas.microsoft.com/office/drawing/2014/main" id="{E9EFCEDF-ED22-6650-7C94-73751ABFFC27}"/>
              </a:ext>
            </a:extLst>
          </p:cNvPr>
          <p:cNvSpPr txBox="1">
            <a:spLocks/>
          </p:cNvSpPr>
          <p:nvPr/>
        </p:nvSpPr>
        <p:spPr>
          <a:xfrm>
            <a:off x="9328150" y="64227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238787C-50A1-D3D0-9E40-AA76299DB95E}"/>
              </a:ext>
            </a:extLst>
          </p:cNvPr>
          <p:cNvSpPr txBox="1"/>
          <p:nvPr/>
        </p:nvSpPr>
        <p:spPr>
          <a:xfrm>
            <a:off x="1062324" y="284611"/>
            <a:ext cx="931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Sitecore Engagement Cloud focuses on integrating and organizing customers data to deliver optimized and personalized experiences in different channels.</a:t>
            </a:r>
          </a:p>
        </p:txBody>
      </p:sp>
    </p:spTree>
    <p:extLst>
      <p:ext uri="{BB962C8B-B14F-4D97-AF65-F5344CB8AC3E}">
        <p14:creationId xmlns:p14="http://schemas.microsoft.com/office/powerpoint/2010/main" val="13658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612949"/>
            <a:ext cx="5111750" cy="2263602"/>
          </a:xfrm>
        </p:spPr>
        <p:txBody>
          <a:bodyPr/>
          <a:lstStyle/>
          <a:p>
            <a:r>
              <a:rPr lang="en-US" dirty="0"/>
              <a:t>Sitecore connect -Integration Workbench developed in partnership with Workato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2263602"/>
          </a:xfrm>
        </p:spPr>
        <p:txBody>
          <a:bodyPr>
            <a:normAutofit fontScale="92500" lnSpcReduction="10000"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hlinkClick r:id="rId2"/>
              </a:rPr>
              <a:t>Workato</a:t>
            </a:r>
            <a:r>
              <a:rPr lang="en-US" sz="1800" dirty="0">
                <a:effectLst/>
                <a:latin typeface="Calibri" panose="020F0502020204030204" pitchFamily="34" charset="0"/>
              </a:rPr>
              <a:t> is an Automation platform for integration and workflow automation.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It's a cloud based low/no code, drag-and-drop tool, aims to “solve some of the integration ‘tax’ of the composable DXP”.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Provides leading-edge solutions for platform syncing.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12647-CCB2-45E2-A9CB-A868F490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/>
          <a:p>
            <a:r>
              <a:rPr lang="en-US" dirty="0"/>
              <a:t>NEED FOR CONNECT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BB818C2-630B-AD6B-46A6-AB855948C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" y="575771"/>
            <a:ext cx="11950700" cy="57064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6314B177-D5D6-C975-805B-1386BC957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94591-B5A0-8BD7-6329-0E5C98827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NEED FOR CONNECT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17AB1124-C19A-C542-4AA1-438FFE48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140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Win32_SL_V5" id="{DBE773F4-03EF-460F-8123-2ED25579554B}" vid="{FED336E3-054A-486F-8CDB-8815D6B39C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05327A-3F11-4B74-87F2-F91762B92A4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ECBB7AC-E012-4960-B083-33C7C7C0C8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6A8F61-3FE0-4499-9D74-D8DA5DD8FD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{0919DF2C-CF11-4CFF-9CFC-053EC222C97E}tf67328976_win32</Template>
  <TotalTime>288</TotalTime>
  <Words>929</Words>
  <Application>Microsoft Macintosh PowerPoint</Application>
  <PresentationFormat>Widescreen</PresentationFormat>
  <Paragraphs>160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Tenorite</vt:lpstr>
      <vt:lpstr>Custom</vt:lpstr>
      <vt:lpstr>Need for Sitecore Connect in a Version less Composable World</vt:lpstr>
      <vt:lpstr>AGENDA</vt:lpstr>
      <vt:lpstr>PowerPoint Presentation</vt:lpstr>
      <vt:lpstr>COMPOSABILITY</vt:lpstr>
      <vt:lpstr>PowerPoint Presentation</vt:lpstr>
      <vt:lpstr>PowerPoint Presentation</vt:lpstr>
      <vt:lpstr>PowerPoint Presentation</vt:lpstr>
      <vt:lpstr>Sitecore connect -Integration Workbench developed in partnership with Workato</vt:lpstr>
      <vt:lpstr>PowerPoint Presentation</vt:lpstr>
      <vt:lpstr>Terminologies</vt:lpstr>
      <vt:lpstr>ASSETS</vt:lpstr>
      <vt:lpstr>NEED FOR CONNECT…..</vt:lpstr>
      <vt:lpstr>PowerPoint Presentation</vt:lpstr>
      <vt:lpstr>PowerPoint Presentation</vt:lpstr>
      <vt:lpstr>……..In a Version Less Composable World</vt:lpstr>
      <vt:lpstr>PowerPoint Presentation</vt:lpstr>
      <vt:lpstr>DEMO</vt:lpstr>
      <vt:lpstr>Some Learning resources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 for Sitecore Connect in a Version less Composable World</dc:title>
  <dc:creator>Pushpaganan</dc:creator>
  <cp:lastModifiedBy>Microsoft Office User</cp:lastModifiedBy>
  <cp:revision>367</cp:revision>
  <dcterms:created xsi:type="dcterms:W3CDTF">2023-10-13T15:14:43Z</dcterms:created>
  <dcterms:modified xsi:type="dcterms:W3CDTF">2023-10-14T05:11:23Z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a0819fa7-4367-4500-ba88-dd630d977609_Enabled">
    <vt:lpwstr>true</vt:lpwstr>
  </property>
  <property fmtid="{D5CDD505-2E9C-101B-9397-08002B2CF9AE}" pid="4" name="MSIP_Label_a0819fa7-4367-4500-ba88-dd630d977609_SetDate">
    <vt:lpwstr>2023-10-13T16:00:15Z</vt:lpwstr>
  </property>
  <property fmtid="{D5CDD505-2E9C-101B-9397-08002B2CF9AE}" pid="5" name="MSIP_Label_a0819fa7-4367-4500-ba88-dd630d977609_Method">
    <vt:lpwstr>Standard</vt:lpwstr>
  </property>
  <property fmtid="{D5CDD505-2E9C-101B-9397-08002B2CF9AE}" pid="6" name="MSIP_Label_a0819fa7-4367-4500-ba88-dd630d977609_Name">
    <vt:lpwstr>a0819fa7-4367-4500-ba88-dd630d977609</vt:lpwstr>
  </property>
  <property fmtid="{D5CDD505-2E9C-101B-9397-08002B2CF9AE}" pid="7" name="MSIP_Label_a0819fa7-4367-4500-ba88-dd630d977609_SiteId">
    <vt:lpwstr>63ce7d59-2f3e-42cd-a8cc-be764cff5eb6</vt:lpwstr>
  </property>
  <property fmtid="{D5CDD505-2E9C-101B-9397-08002B2CF9AE}" pid="8" name="MSIP_Label_a0819fa7-4367-4500-ba88-dd630d977609_ActionId">
    <vt:lpwstr>020aeb5f-5d20-466a-9082-d5d691f944f7</vt:lpwstr>
  </property>
  <property fmtid="{D5CDD505-2E9C-101B-9397-08002B2CF9AE}" pid="9" name="MSIP_Label_a0819fa7-4367-4500-ba88-dd630d977609_ContentBits">
    <vt:lpwstr>0</vt:lpwstr>
  </property>
</Properties>
</file>