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92" r:id="rId2"/>
    <p:sldId id="257" r:id="rId3"/>
    <p:sldId id="294" r:id="rId4"/>
    <p:sldId id="258" r:id="rId5"/>
    <p:sldId id="289" r:id="rId6"/>
    <p:sldId id="290" r:id="rId7"/>
    <p:sldId id="293" r:id="rId8"/>
    <p:sldId id="288" r:id="rId9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984" y="-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762C9-230F-419A-8357-07ED12F1B48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2C9FC-FF3A-487F-AD8C-7DE1021B99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2215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2742" y="-39801"/>
            <a:ext cx="11386515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798575"/>
            <a:ext cx="12192000" cy="6059805"/>
          </a:xfrm>
          <a:custGeom>
            <a:avLst/>
            <a:gdLst/>
            <a:ahLst/>
            <a:cxnLst/>
            <a:rect l="l" t="t" r="r" b="b"/>
            <a:pathLst>
              <a:path w="12192000" h="6059805">
                <a:moveTo>
                  <a:pt x="12191999" y="0"/>
                </a:moveTo>
                <a:lnTo>
                  <a:pt x="0" y="0"/>
                </a:lnTo>
                <a:lnTo>
                  <a:pt x="0" y="6059422"/>
                </a:lnTo>
                <a:lnTo>
                  <a:pt x="12191999" y="6059422"/>
                </a:lnTo>
                <a:lnTo>
                  <a:pt x="12191999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795527"/>
            <a:ext cx="12192000" cy="6350"/>
          </a:xfrm>
          <a:custGeom>
            <a:avLst/>
            <a:gdLst/>
            <a:ahLst/>
            <a:cxnLst/>
            <a:rect l="l" t="t" r="r" b="b"/>
            <a:pathLst>
              <a:path w="12192000" h="6350">
                <a:moveTo>
                  <a:pt x="0" y="0"/>
                </a:moveTo>
                <a:lnTo>
                  <a:pt x="0" y="6096"/>
                </a:lnTo>
                <a:lnTo>
                  <a:pt x="12191999" y="6096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2859" y="0"/>
            <a:ext cx="5366004" cy="11887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798575"/>
            <a:ext cx="12192000" cy="6059805"/>
          </a:xfrm>
          <a:custGeom>
            <a:avLst/>
            <a:gdLst/>
            <a:ahLst/>
            <a:cxnLst/>
            <a:rect l="l" t="t" r="r" b="b"/>
            <a:pathLst>
              <a:path w="12192000" h="6059805">
                <a:moveTo>
                  <a:pt x="12191999" y="0"/>
                </a:moveTo>
                <a:lnTo>
                  <a:pt x="0" y="0"/>
                </a:lnTo>
                <a:lnTo>
                  <a:pt x="0" y="6059422"/>
                </a:lnTo>
                <a:lnTo>
                  <a:pt x="12191999" y="6059422"/>
                </a:lnTo>
                <a:lnTo>
                  <a:pt x="12191999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795527"/>
            <a:ext cx="12192000" cy="6350"/>
          </a:xfrm>
          <a:custGeom>
            <a:avLst/>
            <a:gdLst/>
            <a:ahLst/>
            <a:cxnLst/>
            <a:rect l="l" t="t" r="r" b="b"/>
            <a:pathLst>
              <a:path w="12192000" h="6350">
                <a:moveTo>
                  <a:pt x="0" y="0"/>
                </a:moveTo>
                <a:lnTo>
                  <a:pt x="0" y="6096"/>
                </a:lnTo>
                <a:lnTo>
                  <a:pt x="12191999" y="6096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2742" y="-39801"/>
            <a:ext cx="11386515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3524" y="1925066"/>
            <a:ext cx="8108950" cy="3048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nz.linkedin.com/in/gopigujjula" TargetMode="External"/><Relationship Id="rId7" Type="http://schemas.openxmlformats.org/officeDocument/2006/relationships/image" Target="../media/image6.png"/><Relationship Id="rId2" Type="http://schemas.openxmlformats.org/officeDocument/2006/relationships/hyperlink" Target="https://gopigujjula.dev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1.jpeg"/><Relationship Id="rId4" Type="http://schemas.openxmlformats.org/officeDocument/2006/relationships/hyperlink" Target="https://twitter.com/gopigujjul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hyperlink" Target="https://sugpune.in/event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92479" y="2581310"/>
            <a:ext cx="10256521" cy="22646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3250"/>
              </a:spcBef>
            </a:pPr>
            <a:r>
              <a:rPr lang="en-US" sz="6000" spc="-300" dirty="0"/>
              <a:t>KICK OFF </a:t>
            </a:r>
            <a:r>
              <a:rPr lang="en-US" sz="6000" spc="-300" dirty="0" smtClean="0"/>
              <a:t>EVENT</a:t>
            </a:r>
            <a:br>
              <a:rPr lang="en-US" sz="6000" spc="-300" dirty="0" smtClean="0"/>
            </a:br>
            <a:r>
              <a:rPr lang="en-US" sz="2000" spc="-5" dirty="0">
                <a:latin typeface="Carlito"/>
                <a:cs typeface="Carlito"/>
              </a:rPr>
              <a:t>SITECORE</a:t>
            </a:r>
            <a:r>
              <a:rPr lang="en-US" sz="2000" spc="-10" dirty="0">
                <a:latin typeface="Carlito"/>
                <a:cs typeface="Carlito"/>
              </a:rPr>
              <a:t> </a:t>
            </a:r>
            <a:r>
              <a:rPr lang="en-US" sz="2000" dirty="0">
                <a:latin typeface="Carlito"/>
                <a:cs typeface="Carlito"/>
              </a:rPr>
              <a:t>USER</a:t>
            </a:r>
            <a:r>
              <a:rPr lang="en-US" sz="2000" spc="-10" dirty="0">
                <a:latin typeface="Carlito"/>
                <a:cs typeface="Carlito"/>
              </a:rPr>
              <a:t> </a:t>
            </a:r>
            <a:r>
              <a:rPr lang="en-US" sz="2000" spc="-5" dirty="0">
                <a:latin typeface="Carlito"/>
                <a:cs typeface="Carlito"/>
              </a:rPr>
              <a:t>GROUP PUNE	</a:t>
            </a:r>
            <a:r>
              <a:rPr lang="en-US" sz="2000" spc="-10" dirty="0">
                <a:latin typeface="Carlito"/>
                <a:cs typeface="Carlito"/>
              </a:rPr>
              <a:t>MAY </a:t>
            </a:r>
            <a:r>
              <a:rPr lang="en-US" sz="2000" dirty="0">
                <a:latin typeface="Carlito"/>
                <a:cs typeface="Carlito"/>
              </a:rPr>
              <a:t>23,</a:t>
            </a:r>
            <a:r>
              <a:rPr lang="en-US" sz="2000" spc="-45" dirty="0">
                <a:latin typeface="Carlito"/>
                <a:cs typeface="Carlito"/>
              </a:rPr>
              <a:t> </a:t>
            </a:r>
            <a:r>
              <a:rPr lang="en-US" sz="2000" dirty="0">
                <a:latin typeface="Carlito"/>
                <a:cs typeface="Carlito"/>
              </a:rPr>
              <a:t>2020</a:t>
            </a:r>
            <a:r>
              <a:rPr lang="en-US" sz="6000" spc="-300" dirty="0" smtClean="0"/>
              <a:t/>
            </a:r>
            <a:br>
              <a:rPr lang="en-US" sz="6000" spc="-300" dirty="0" smtClean="0"/>
            </a:br>
            <a:endParaRPr sz="2000" spc="-85" dirty="0"/>
          </a:p>
        </p:txBody>
      </p:sp>
      <p:sp>
        <p:nvSpPr>
          <p:cNvPr id="4" name="object 4"/>
          <p:cNvSpPr/>
          <p:nvPr/>
        </p:nvSpPr>
        <p:spPr>
          <a:xfrm>
            <a:off x="120395" y="6341364"/>
            <a:ext cx="1344168" cy="3840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5" name="Straight Connector 4"/>
          <p:cNvCxnSpPr/>
          <p:nvPr/>
        </p:nvCxnSpPr>
        <p:spPr>
          <a:xfrm>
            <a:off x="2209800" y="3886200"/>
            <a:ext cx="7315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705600" y="388620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39500" y="5915025"/>
            <a:ext cx="9525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36730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1" y="0"/>
            <a:ext cx="8110728" cy="11887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2742" y="0"/>
            <a:ext cx="7598258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25" dirty="0"/>
              <a:t>Welcome to </a:t>
            </a:r>
            <a:r>
              <a:rPr spc="-135" dirty="0"/>
              <a:t>our </a:t>
            </a:r>
            <a:r>
              <a:rPr spc="-290" dirty="0"/>
              <a:t>first</a:t>
            </a:r>
            <a:r>
              <a:rPr spc="-919" dirty="0"/>
              <a:t> </a:t>
            </a:r>
            <a:r>
              <a:rPr lang="en-US" spc="-919" dirty="0" smtClean="0"/>
              <a:t> </a:t>
            </a:r>
            <a:r>
              <a:rPr spc="-225" dirty="0" smtClean="0"/>
              <a:t>meetup</a:t>
            </a:r>
            <a:r>
              <a:rPr spc="-225" dirty="0"/>
              <a:t>!</a:t>
            </a:r>
          </a:p>
        </p:txBody>
      </p:sp>
      <p:sp>
        <p:nvSpPr>
          <p:cNvPr id="4" name="object 4"/>
          <p:cNvSpPr/>
          <p:nvPr/>
        </p:nvSpPr>
        <p:spPr>
          <a:xfrm>
            <a:off x="120395" y="6341364"/>
            <a:ext cx="1344168" cy="3840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99863100"/>
              </p:ext>
            </p:extLst>
          </p:nvPr>
        </p:nvGraphicFramePr>
        <p:xfrm>
          <a:off x="563524" y="1925066"/>
          <a:ext cx="8108315" cy="28502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5995"/>
                <a:gridCol w="5862320"/>
              </a:tblGrid>
              <a:tr h="426719">
                <a:tc>
                  <a:txBody>
                    <a:bodyPr/>
                    <a:lstStyle/>
                    <a:p>
                      <a:pPr marL="31750">
                        <a:lnSpc>
                          <a:spcPts val="2280"/>
                        </a:lnSpc>
                      </a:pP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1</a:t>
                      </a:r>
                      <a:r>
                        <a:rPr lang="en-US"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2</a:t>
                      </a: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:</a:t>
                      </a:r>
                      <a:r>
                        <a:rPr lang="en-US"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0</a:t>
                      </a: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0 </a:t>
                      </a:r>
                      <a:r>
                        <a:rPr sz="2400" dirty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–</a:t>
                      </a:r>
                      <a:r>
                        <a:rPr sz="2400" spc="-35" dirty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1</a:t>
                      </a:r>
                      <a:r>
                        <a:rPr lang="en-US"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2</a:t>
                      </a: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:</a:t>
                      </a:r>
                      <a:r>
                        <a:rPr lang="en-US"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0</a:t>
                      </a: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24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solidFill>
                      <a:srgbClr val="252525"/>
                    </a:solidFill>
                  </a:tcPr>
                </a:tc>
                <a:tc>
                  <a:txBody>
                    <a:bodyPr/>
                    <a:lstStyle/>
                    <a:p>
                      <a:pPr marL="528955">
                        <a:lnSpc>
                          <a:spcPts val="2280"/>
                        </a:lnSpc>
                      </a:pPr>
                      <a:r>
                        <a:rPr lang="en-US" sz="2400" b="1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Welcome</a:t>
                      </a:r>
                      <a:endParaRPr sz="24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solidFill>
                      <a:srgbClr val="252525"/>
                    </a:solidFill>
                  </a:tcPr>
                </a:tc>
              </a:tr>
              <a:tr h="54883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1</a:t>
                      </a:r>
                      <a:r>
                        <a:rPr lang="en-US"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2</a:t>
                      </a: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:</a:t>
                      </a:r>
                      <a:r>
                        <a:rPr lang="en-US"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0</a:t>
                      </a: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5 </a:t>
                      </a:r>
                      <a:r>
                        <a:rPr sz="2400" dirty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–</a:t>
                      </a:r>
                      <a:r>
                        <a:rPr sz="2400" spc="-35" dirty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12:</a:t>
                      </a:r>
                      <a:r>
                        <a:rPr lang="en-US"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20</a:t>
                      </a:r>
                      <a:endParaRPr sz="2400" dirty="0">
                        <a:latin typeface="Carlito"/>
                        <a:cs typeface="Carlito"/>
                      </a:endParaRPr>
                    </a:p>
                  </a:txBody>
                  <a:tcPr marL="0" marR="0" marT="45719" marB="0">
                    <a:solidFill>
                      <a:srgbClr val="252525"/>
                    </a:solidFill>
                  </a:tcPr>
                </a:tc>
                <a:tc>
                  <a:txBody>
                    <a:bodyPr/>
                    <a:lstStyle/>
                    <a:p>
                      <a:pPr marL="52895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lang="en-US" sz="2400" b="1" spc="-10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Introduction</a:t>
                      </a:r>
                      <a:endParaRPr sz="2400" dirty="0">
                        <a:latin typeface="Carlito"/>
                        <a:cs typeface="Carlito"/>
                      </a:endParaRPr>
                    </a:p>
                  </a:txBody>
                  <a:tcPr marL="0" marR="0" marT="45719" marB="0">
                    <a:solidFill>
                      <a:srgbClr val="252525"/>
                    </a:solidFill>
                  </a:tcPr>
                </a:tc>
              </a:tr>
              <a:tr h="54883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12:</a:t>
                      </a:r>
                      <a:r>
                        <a:rPr lang="en-US"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25</a:t>
                      </a: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2400" dirty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–</a:t>
                      </a:r>
                      <a:r>
                        <a:rPr sz="2400" spc="-35" dirty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1</a:t>
                      </a: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:</a:t>
                      </a:r>
                      <a:r>
                        <a:rPr lang="en-US"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0</a:t>
                      </a: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2400" dirty="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solidFill>
                      <a:srgbClr val="252525"/>
                    </a:solidFill>
                  </a:tcPr>
                </a:tc>
                <a:tc>
                  <a:txBody>
                    <a:bodyPr/>
                    <a:lstStyle/>
                    <a:p>
                      <a:pPr marL="52895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2400" b="1" spc="-1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Sitecore</a:t>
                      </a:r>
                      <a:r>
                        <a:rPr lang="en-US" sz="2400" b="1" spc="-15" baseline="0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 SXA: Yet another Introduction</a:t>
                      </a:r>
                      <a:endParaRPr sz="2400" dirty="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solidFill>
                      <a:srgbClr val="252525"/>
                    </a:solidFill>
                  </a:tcPr>
                </a:tc>
              </a:tr>
              <a:tr h="54852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1:</a:t>
                      </a:r>
                      <a:r>
                        <a:rPr lang="en-US"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0</a:t>
                      </a: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5 </a:t>
                      </a:r>
                      <a:r>
                        <a:rPr sz="2400" dirty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–</a:t>
                      </a:r>
                      <a:r>
                        <a:rPr sz="2400" spc="-35" dirty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1:</a:t>
                      </a:r>
                      <a:r>
                        <a:rPr lang="en-US"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20</a:t>
                      </a:r>
                      <a:endParaRPr sz="2400" dirty="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solidFill>
                      <a:srgbClr val="252525"/>
                    </a:solidFill>
                  </a:tcPr>
                </a:tc>
                <a:tc>
                  <a:txBody>
                    <a:bodyPr/>
                    <a:lstStyle/>
                    <a:p>
                      <a:pPr marL="52895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2400" b="1" spc="-10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Questions</a:t>
                      </a:r>
                      <a:r>
                        <a:rPr lang="en-US" sz="2400" b="1" spc="-10" baseline="0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 &amp; Answers</a:t>
                      </a:r>
                      <a:endParaRPr sz="2400" dirty="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solidFill>
                      <a:srgbClr val="252525"/>
                    </a:solidFill>
                  </a:tcPr>
                </a:tc>
              </a:tr>
              <a:tr h="5489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1:</a:t>
                      </a:r>
                      <a:r>
                        <a:rPr lang="en-US"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20</a:t>
                      </a: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2400" dirty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–</a:t>
                      </a:r>
                      <a:r>
                        <a:rPr sz="2400" spc="-35" dirty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1:</a:t>
                      </a:r>
                      <a:r>
                        <a:rPr lang="en-US" sz="2400" spc="-5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30</a:t>
                      </a:r>
                      <a:endParaRPr sz="2400" dirty="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solidFill>
                      <a:srgbClr val="252525"/>
                    </a:solidFill>
                  </a:tcPr>
                </a:tc>
                <a:tc>
                  <a:txBody>
                    <a:bodyPr/>
                    <a:lstStyle/>
                    <a:p>
                      <a:pPr marL="52895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2400" b="1" spc="-20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Thank</a:t>
                      </a:r>
                      <a:r>
                        <a:rPr lang="en-US" sz="2400" b="1" spc="-20" baseline="0" dirty="0" smtClean="0">
                          <a:solidFill>
                            <a:srgbClr val="F1F1F1"/>
                          </a:solidFill>
                          <a:latin typeface="Carlito"/>
                          <a:cs typeface="Carlito"/>
                        </a:rPr>
                        <a:t> you</a:t>
                      </a:r>
                      <a:endParaRPr sz="2400" dirty="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solidFill>
                      <a:srgbClr val="252525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39500" y="5924550"/>
            <a:ext cx="9525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we? &amp; Why Us?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3524" y="990600"/>
            <a:ext cx="10790276" cy="5386090"/>
          </a:xfrm>
        </p:spPr>
        <p:txBody>
          <a:bodyPr/>
          <a:lstStyle/>
          <a:p>
            <a:r>
              <a:rPr lang="en-US" sz="2000" dirty="0" smtClean="0">
                <a:solidFill>
                  <a:schemeClr val="bg1"/>
                </a:solidFill>
              </a:rPr>
              <a:t>With great guidance from the founders of SUG Bangalore (</a:t>
            </a:r>
            <a:r>
              <a:rPr lang="en-US" sz="2000" b="1" i="1" dirty="0" smtClean="0">
                <a:solidFill>
                  <a:schemeClr val="bg1"/>
                </a:solidFill>
              </a:rPr>
              <a:t>Anindita Bhattacharya &amp; Gopikrishna Reddy Gujjula</a:t>
            </a:r>
            <a:r>
              <a:rPr lang="en-US" sz="2000" dirty="0" smtClean="0">
                <a:solidFill>
                  <a:schemeClr val="bg1"/>
                </a:solidFill>
              </a:rPr>
              <a:t>), we finally brought the idea into reality of connecting Pune’s Sitecore community together for the greater good.</a:t>
            </a:r>
            <a:endParaRPr lang="en-US" sz="2000" dirty="0" smtClean="0">
              <a:solidFill>
                <a:schemeClr val="bg1"/>
              </a:solidFill>
            </a:endParaRP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Who </a:t>
            </a:r>
            <a:r>
              <a:rPr lang="en-US" sz="2400" b="1" dirty="0" smtClean="0">
                <a:solidFill>
                  <a:schemeClr val="bg1"/>
                </a:solidFill>
              </a:rPr>
              <a:t>are We?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We </a:t>
            </a:r>
            <a:r>
              <a:rPr lang="en-US" sz="2000" dirty="0" smtClean="0">
                <a:solidFill>
                  <a:schemeClr val="bg1"/>
                </a:solidFill>
              </a:rPr>
              <a:t>are developers, architects, designers, Sitecore professionals, Marketing teams who are passionate about Sitecore, who meet together online or offline for Webinars or to share the experience in Sitecore field.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Why Us?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Great </a:t>
            </a:r>
            <a:r>
              <a:rPr lang="en-US" sz="2000" dirty="0" smtClean="0">
                <a:solidFill>
                  <a:schemeClr val="bg1"/>
                </a:solidFill>
              </a:rPr>
              <a:t>platform to show case your knowledge by presenting in Webinars or meet ups.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As you proceed in your Sitecore journey you might face challenges or obstacles then SUG Pune family is always there to help.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A perfect place to connect with Pune’s Sitecore professionals.</a:t>
            </a: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0395" y="6341364"/>
            <a:ext cx="1344168" cy="3840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39500" y="5924550"/>
            <a:ext cx="9525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59" y="0"/>
            <a:ext cx="6129528" cy="11887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2742" y="0"/>
            <a:ext cx="531304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10" dirty="0" smtClean="0"/>
              <a:t>Your </a:t>
            </a:r>
            <a:r>
              <a:rPr spc="-175" dirty="0" smtClean="0"/>
              <a:t>group</a:t>
            </a:r>
            <a:r>
              <a:rPr spc="-484" dirty="0" smtClean="0"/>
              <a:t> </a:t>
            </a:r>
            <a:r>
              <a:rPr spc="-250" dirty="0"/>
              <a:t>organizers</a:t>
            </a:r>
          </a:p>
        </p:txBody>
      </p:sp>
      <p:sp>
        <p:nvSpPr>
          <p:cNvPr id="4" name="object 4"/>
          <p:cNvSpPr/>
          <p:nvPr/>
        </p:nvSpPr>
        <p:spPr>
          <a:xfrm>
            <a:off x="120395" y="6341364"/>
            <a:ext cx="1344168" cy="3840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876801" y="4003040"/>
            <a:ext cx="2514600" cy="856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lang="en-US" sz="2400" dirty="0" smtClean="0">
                <a:solidFill>
                  <a:srgbClr val="FFFFFF"/>
                </a:solidFill>
                <a:latin typeface="Carlito"/>
                <a:cs typeface="Carlito"/>
              </a:rPr>
              <a:t>Sandeep Patil</a:t>
            </a:r>
            <a:endParaRPr sz="2400" dirty="0">
              <a:latin typeface="Carlito"/>
              <a:cs typeface="Carlito"/>
            </a:endParaRPr>
          </a:p>
          <a:p>
            <a:pPr marL="3175" algn="ctr">
              <a:lnSpc>
                <a:spcPct val="100000"/>
              </a:lnSpc>
              <a:spcBef>
                <a:spcPts val="35"/>
              </a:spcBef>
            </a:pPr>
            <a:r>
              <a:rPr lang="en-US" spc="-5" dirty="0" smtClean="0">
                <a:solidFill>
                  <a:srgbClr val="F1F1F1"/>
                </a:solidFill>
                <a:latin typeface="Carlito"/>
                <a:cs typeface="Carlito"/>
              </a:rPr>
              <a:t>Hexaware Technologies</a:t>
            </a:r>
            <a:endParaRPr sz="1800" dirty="0">
              <a:latin typeface="Carlito"/>
              <a:cs typeface="Carlito"/>
            </a:endParaRPr>
          </a:p>
          <a:p>
            <a:pPr marL="12700" marR="5080" algn="ctr">
              <a:lnSpc>
                <a:spcPct val="100000"/>
              </a:lnSpc>
              <a:spcBef>
                <a:spcPts val="50"/>
              </a:spcBef>
            </a:pPr>
            <a:r>
              <a:rPr lang="en-US" sz="1200" spc="-10" dirty="0" smtClean="0">
                <a:solidFill>
                  <a:srgbClr val="F1F1F1"/>
                </a:solidFill>
                <a:latin typeface="Carlito"/>
                <a:cs typeface="Carlito"/>
              </a:rPr>
              <a:t>TECHNICAL ARCHITECT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35430" y="4003040"/>
            <a:ext cx="2447925" cy="856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2400" spc="-15" dirty="0" smtClean="0">
                <a:solidFill>
                  <a:srgbClr val="FFFFFF"/>
                </a:solidFill>
                <a:latin typeface="Carlito"/>
                <a:cs typeface="Carlito"/>
              </a:rPr>
              <a:t>Rohan Kenkre</a:t>
            </a:r>
            <a:endParaRPr sz="2400" dirty="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lang="en-US" spc="-10" dirty="0" smtClean="0">
                <a:solidFill>
                  <a:srgbClr val="F1F1F1"/>
                </a:solidFill>
                <a:latin typeface="Carlito"/>
                <a:cs typeface="Carlito"/>
              </a:rPr>
              <a:t>Cybage Software</a:t>
            </a:r>
            <a:endParaRPr sz="1800" dirty="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r>
              <a:rPr lang="en-US" sz="1200" spc="-5" dirty="0" smtClean="0">
                <a:solidFill>
                  <a:srgbClr val="F1F1F1"/>
                </a:solidFill>
                <a:latin typeface="Carlito"/>
                <a:cs typeface="Carlito"/>
              </a:rPr>
              <a:t>SYSTEM ANALYST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93988" y="4003040"/>
            <a:ext cx="2382010" cy="856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2400" spc="-10" dirty="0" smtClean="0">
                <a:solidFill>
                  <a:srgbClr val="FFFFFF"/>
                </a:solidFill>
                <a:latin typeface="Carlito"/>
                <a:cs typeface="Carlito"/>
              </a:rPr>
              <a:t>Vinod</a:t>
            </a:r>
            <a:r>
              <a:rPr sz="2400" spc="-75" dirty="0" smtClean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lang="en-US" sz="2400" spc="-10" dirty="0" smtClean="0">
                <a:solidFill>
                  <a:srgbClr val="FFFFFF"/>
                </a:solidFill>
                <a:latin typeface="Carlito"/>
                <a:cs typeface="Carlito"/>
              </a:rPr>
              <a:t>Chavan</a:t>
            </a:r>
            <a:endParaRPr sz="2400" dirty="0">
              <a:latin typeface="Carlito"/>
              <a:cs typeface="Carlito"/>
            </a:endParaRPr>
          </a:p>
          <a:p>
            <a:pPr marL="1270" algn="ctr">
              <a:lnSpc>
                <a:spcPct val="100000"/>
              </a:lnSpc>
              <a:spcBef>
                <a:spcPts val="35"/>
              </a:spcBef>
            </a:pPr>
            <a:r>
              <a:rPr lang="en-US" spc="-5" dirty="0" smtClean="0">
                <a:solidFill>
                  <a:srgbClr val="F1F1F1"/>
                </a:solidFill>
                <a:latin typeface="Carlito"/>
                <a:cs typeface="Carlito"/>
              </a:rPr>
              <a:t>Infosys</a:t>
            </a: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r>
              <a:rPr lang="en-US" sz="1200" spc="-5" dirty="0" smtClean="0">
                <a:solidFill>
                  <a:srgbClr val="F1F1F1"/>
                </a:solidFill>
                <a:latin typeface="Carlito"/>
                <a:cs typeface="Carlito"/>
              </a:rPr>
              <a:t>SR. ASSOCIATE CONSULTANT</a:t>
            </a:r>
            <a:endParaRPr sz="1200" dirty="0">
              <a:latin typeface="Carlito"/>
              <a:cs typeface="Carlito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30" y="1574291"/>
            <a:ext cx="2447925" cy="238201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574291"/>
            <a:ext cx="2514600" cy="238201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987" y="1574290"/>
            <a:ext cx="2382011" cy="2382011"/>
          </a:xfrm>
          <a:prstGeom prst="rect">
            <a:avLst/>
          </a:prstGeom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239500" y="5924550"/>
            <a:ext cx="9525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Speaker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0" y="1925066"/>
            <a:ext cx="6629400" cy="3170099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Gopikrishna Reddy </a:t>
            </a:r>
            <a:r>
              <a:rPr lang="en-US" sz="2400" dirty="0" smtClean="0">
                <a:solidFill>
                  <a:schemeClr val="bg1"/>
                </a:solidFill>
              </a:rPr>
              <a:t>Gujjula</a:t>
            </a: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Sitecore </a:t>
            </a:r>
            <a:r>
              <a:rPr lang="en-US" sz="2000" dirty="0">
                <a:solidFill>
                  <a:schemeClr val="bg1"/>
                </a:solidFill>
              </a:rPr>
              <a:t>Technology MVP 2018-2020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Sitecore XP 9.2 Certified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Senior Sitecore Developer at </a:t>
            </a:r>
            <a:r>
              <a:rPr lang="en-US" sz="2000" dirty="0" smtClean="0">
                <a:solidFill>
                  <a:schemeClr val="bg1"/>
                </a:solidFill>
              </a:rPr>
              <a:t>AKQA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Blogs: </a:t>
            </a:r>
            <a:r>
              <a:rPr lang="en-US" sz="2000" dirty="0">
                <a:hlinkClick r:id="rId2"/>
              </a:rPr>
              <a:t>https://gopigujjula.dev/</a:t>
            </a:r>
            <a:endParaRPr lang="en-US" sz="20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LinkedIn: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nz.linkedin.com/in/gopigujjula</a:t>
            </a:r>
            <a:endParaRPr lang="en-US" sz="2000" dirty="0" smtClean="0"/>
          </a:p>
          <a:p>
            <a:r>
              <a:rPr lang="en-US" sz="2000" dirty="0" smtClean="0">
                <a:solidFill>
                  <a:schemeClr val="bg1"/>
                </a:solidFill>
              </a:rPr>
              <a:t>Twitter: </a:t>
            </a:r>
            <a:r>
              <a:rPr lang="en-US" sz="2000" dirty="0">
                <a:hlinkClick r:id="rId4"/>
              </a:rPr>
              <a:t>https://twitter.com/gopigujjula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981200"/>
            <a:ext cx="2514600" cy="2514600"/>
          </a:xfrm>
          <a:prstGeom prst="rect">
            <a:avLst/>
          </a:prstGeom>
        </p:spPr>
      </p:pic>
      <p:sp>
        <p:nvSpPr>
          <p:cNvPr id="5" name="object 4"/>
          <p:cNvSpPr/>
          <p:nvPr/>
        </p:nvSpPr>
        <p:spPr>
          <a:xfrm>
            <a:off x="120395" y="6341364"/>
            <a:ext cx="1344168" cy="3840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239500" y="5924550"/>
            <a:ext cx="9525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6510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92478" y="2914853"/>
            <a:ext cx="10256521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85" dirty="0" smtClean="0"/>
              <a:t>Sitecore SXA: Yet another Introduction</a:t>
            </a:r>
            <a:endParaRPr spc="-85" dirty="0"/>
          </a:p>
        </p:txBody>
      </p:sp>
      <p:sp>
        <p:nvSpPr>
          <p:cNvPr id="4" name="object 4"/>
          <p:cNvSpPr/>
          <p:nvPr/>
        </p:nvSpPr>
        <p:spPr>
          <a:xfrm>
            <a:off x="120395" y="6341364"/>
            <a:ext cx="1344168" cy="3840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39500" y="5915025"/>
            <a:ext cx="9525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2073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742" y="304800"/>
            <a:ext cx="11386515" cy="738664"/>
          </a:xfrm>
        </p:spPr>
        <p:txBody>
          <a:bodyPr/>
          <a:lstStyle/>
          <a:p>
            <a:r>
              <a:rPr lang="en-US" dirty="0" smtClean="0"/>
              <a:t>Questions &amp; Answers</a:t>
            </a:r>
            <a:endParaRPr lang="en-US" dirty="0"/>
          </a:p>
        </p:txBody>
      </p:sp>
      <p:sp>
        <p:nvSpPr>
          <p:cNvPr id="5" name="object 4"/>
          <p:cNvSpPr/>
          <p:nvPr/>
        </p:nvSpPr>
        <p:spPr>
          <a:xfrm>
            <a:off x="120395" y="6341364"/>
            <a:ext cx="1344168" cy="3840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6" name="Picture 2" descr="F:\Check This\Desktop\Sitecore\WIP\Q&amp;A Image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314450"/>
            <a:ext cx="8969976" cy="5314950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39500" y="5915025"/>
            <a:ext cx="9525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470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59" y="0"/>
            <a:ext cx="4030979" cy="11887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2742" y="0"/>
            <a:ext cx="32188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45" dirty="0"/>
              <a:t>What’s</a:t>
            </a:r>
            <a:r>
              <a:rPr spc="-415" dirty="0"/>
              <a:t> </a:t>
            </a:r>
            <a:r>
              <a:rPr spc="-140" dirty="0"/>
              <a:t>next?</a:t>
            </a:r>
          </a:p>
        </p:txBody>
      </p:sp>
      <p:sp>
        <p:nvSpPr>
          <p:cNvPr id="4" name="object 4"/>
          <p:cNvSpPr/>
          <p:nvPr/>
        </p:nvSpPr>
        <p:spPr>
          <a:xfrm>
            <a:off x="120395" y="6341364"/>
            <a:ext cx="1344168" cy="3840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82574" y="1709673"/>
            <a:ext cx="1087183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spc="-10" dirty="0" smtClean="0">
                <a:solidFill>
                  <a:srgbClr val="F1F1F1"/>
                </a:solidFill>
                <a:latin typeface="Carlito"/>
                <a:cs typeface="Carlito"/>
              </a:rPr>
              <a:t>Next </a:t>
            </a:r>
            <a:r>
              <a:rPr lang="en-US" sz="2400" b="1" spc="-10" dirty="0" smtClean="0">
                <a:solidFill>
                  <a:srgbClr val="F1F1F1"/>
                </a:solidFill>
                <a:latin typeface="Carlito"/>
                <a:cs typeface="Carlito"/>
              </a:rPr>
              <a:t>Webinar</a:t>
            </a:r>
            <a:r>
              <a:rPr sz="2400" spc="-5" dirty="0" smtClean="0">
                <a:solidFill>
                  <a:srgbClr val="F1F1F1"/>
                </a:solidFill>
                <a:latin typeface="Carlito"/>
                <a:cs typeface="Carlito"/>
              </a:rPr>
              <a:t>: </a:t>
            </a:r>
            <a:r>
              <a:rPr lang="en-US" sz="2400" spc="-5" dirty="0" smtClean="0">
                <a:solidFill>
                  <a:srgbClr val="F1F1F1"/>
                </a:solidFill>
                <a:latin typeface="Carlito"/>
                <a:cs typeface="Carlito"/>
              </a:rPr>
              <a:t>We are t</a:t>
            </a:r>
            <a:r>
              <a:rPr sz="2400" spc="-30" dirty="0" smtClean="0">
                <a:solidFill>
                  <a:srgbClr val="F1F1F1"/>
                </a:solidFill>
                <a:latin typeface="Carlito"/>
                <a:cs typeface="Carlito"/>
              </a:rPr>
              <a:t>argeting</a:t>
            </a:r>
            <a:r>
              <a:rPr lang="en-US" sz="2400" spc="-30" dirty="0" smtClean="0">
                <a:solidFill>
                  <a:srgbClr val="F1F1F1"/>
                </a:solidFill>
                <a:latin typeface="Carlito"/>
                <a:cs typeface="Carlito"/>
              </a:rPr>
              <a:t> 2 webinars in June</a:t>
            </a:r>
            <a:r>
              <a:rPr sz="2400" spc="-25" dirty="0" smtClean="0">
                <a:solidFill>
                  <a:srgbClr val="F1F1F1"/>
                </a:solidFill>
                <a:latin typeface="Carlito"/>
                <a:cs typeface="Carlito"/>
              </a:rPr>
              <a:t>, </a:t>
            </a:r>
            <a:r>
              <a:rPr lang="en-US" sz="2400" spc="-25" dirty="0" smtClean="0">
                <a:solidFill>
                  <a:srgbClr val="F1F1F1"/>
                </a:solidFill>
                <a:latin typeface="Carlito"/>
                <a:cs typeface="Carlito"/>
              </a:rPr>
              <a:t>the topics &amp; the update will be available soon on the Events page of SUG Pune website.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2400" spc="-25" dirty="0">
              <a:solidFill>
                <a:srgbClr val="F1F1F1"/>
              </a:solidFill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2400" spc="-25" dirty="0" smtClean="0">
                <a:solidFill>
                  <a:srgbClr val="F1F1F1"/>
                </a:solidFill>
                <a:latin typeface="Carlito"/>
                <a:cs typeface="Carlito"/>
              </a:rPr>
              <a:t>Link: </a:t>
            </a:r>
            <a:r>
              <a:rPr lang="en-US" sz="2400" dirty="0" smtClean="0">
                <a:hlinkClick r:id="rId4"/>
              </a:rPr>
              <a:t>https://sugpune.in/events/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43558" y="3899154"/>
            <a:ext cx="6914642" cy="13901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10" dirty="0">
                <a:solidFill>
                  <a:srgbClr val="F1F1F1"/>
                </a:solidFill>
                <a:latin typeface="Carlito"/>
                <a:cs typeface="Carlito"/>
              </a:rPr>
              <a:t>Follow us on Twitter! Look for </a:t>
            </a:r>
            <a:r>
              <a:rPr lang="en-US" spc="-10" dirty="0" smtClean="0">
                <a:solidFill>
                  <a:srgbClr val="FFC000"/>
                </a:solidFill>
                <a:latin typeface="Carlito"/>
                <a:cs typeface="Carlito"/>
              </a:rPr>
              <a:t>@sugpune</a:t>
            </a:r>
            <a:endParaRPr sz="1800" dirty="0" smtClean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 dirty="0" smtClean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800" spc="-5" dirty="0" smtClean="0">
                <a:solidFill>
                  <a:srgbClr val="F1F1F1"/>
                </a:solidFill>
                <a:latin typeface="Carlito"/>
                <a:cs typeface="Carlito"/>
              </a:rPr>
              <a:t>Join </a:t>
            </a:r>
            <a:r>
              <a:rPr sz="1800" dirty="0">
                <a:solidFill>
                  <a:srgbClr val="F1F1F1"/>
                </a:solidFill>
                <a:latin typeface="Carlito"/>
                <a:cs typeface="Carlito"/>
              </a:rPr>
              <a:t>the </a:t>
            </a:r>
            <a:r>
              <a:rPr sz="1800" spc="-10" dirty="0">
                <a:solidFill>
                  <a:srgbClr val="F1F1F1"/>
                </a:solidFill>
                <a:latin typeface="Carlito"/>
                <a:cs typeface="Carlito"/>
              </a:rPr>
              <a:t>group </a:t>
            </a:r>
            <a:r>
              <a:rPr sz="1800" spc="-5" dirty="0">
                <a:solidFill>
                  <a:srgbClr val="F1F1F1"/>
                </a:solidFill>
                <a:latin typeface="Carlito"/>
                <a:cs typeface="Carlito"/>
              </a:rPr>
              <a:t>on </a:t>
            </a:r>
            <a:r>
              <a:rPr sz="1800" spc="-10" dirty="0">
                <a:solidFill>
                  <a:srgbClr val="F1F1F1"/>
                </a:solidFill>
                <a:latin typeface="Carlito"/>
                <a:cs typeface="Carlito"/>
              </a:rPr>
              <a:t>LinkedIn too! </a:t>
            </a:r>
            <a:r>
              <a:rPr sz="1800" spc="-5" dirty="0">
                <a:solidFill>
                  <a:srgbClr val="F1F1F1"/>
                </a:solidFill>
                <a:latin typeface="Carlito"/>
                <a:cs typeface="Carlito"/>
              </a:rPr>
              <a:t>Look </a:t>
            </a:r>
            <a:r>
              <a:rPr sz="1800" spc="-15" dirty="0">
                <a:solidFill>
                  <a:srgbClr val="F1F1F1"/>
                </a:solidFill>
                <a:latin typeface="Carlito"/>
                <a:cs typeface="Carlito"/>
              </a:rPr>
              <a:t>for </a:t>
            </a:r>
            <a:r>
              <a:rPr sz="1800" spc="5" dirty="0" smtClean="0">
                <a:solidFill>
                  <a:srgbClr val="F1F1F1"/>
                </a:solidFill>
                <a:latin typeface="Carlito"/>
                <a:cs typeface="Carlito"/>
              </a:rPr>
              <a:t>“</a:t>
            </a:r>
            <a:r>
              <a:rPr sz="1800" spc="-15" dirty="0" smtClean="0">
                <a:solidFill>
                  <a:srgbClr val="FFC000"/>
                </a:solidFill>
                <a:latin typeface="Carlito"/>
                <a:cs typeface="Carlito"/>
              </a:rPr>
              <a:t>Sitecore </a:t>
            </a:r>
            <a:r>
              <a:rPr sz="1800" dirty="0">
                <a:solidFill>
                  <a:srgbClr val="FFC000"/>
                </a:solidFill>
                <a:latin typeface="Carlito"/>
                <a:cs typeface="Carlito"/>
              </a:rPr>
              <a:t>User</a:t>
            </a:r>
            <a:r>
              <a:rPr sz="1800" spc="120" dirty="0">
                <a:solidFill>
                  <a:srgbClr val="FFC000"/>
                </a:solidFill>
                <a:latin typeface="Carlito"/>
                <a:cs typeface="Carlito"/>
              </a:rPr>
              <a:t> </a:t>
            </a:r>
            <a:r>
              <a:rPr sz="1800" spc="-5" dirty="0" smtClean="0">
                <a:solidFill>
                  <a:srgbClr val="FFC000"/>
                </a:solidFill>
                <a:latin typeface="Carlito"/>
                <a:cs typeface="Carlito"/>
              </a:rPr>
              <a:t>Group</a:t>
            </a:r>
            <a:r>
              <a:rPr lang="en-US" sz="1800" spc="-5" dirty="0" smtClean="0">
                <a:solidFill>
                  <a:srgbClr val="FFC000"/>
                </a:solidFill>
                <a:latin typeface="Carlito"/>
                <a:cs typeface="Carlito"/>
              </a:rPr>
              <a:t> Pune</a:t>
            </a:r>
            <a:r>
              <a:rPr sz="1800" spc="-5" dirty="0" smtClean="0">
                <a:solidFill>
                  <a:srgbClr val="F1F1F1"/>
                </a:solidFill>
                <a:latin typeface="Carlito"/>
                <a:cs typeface="Carlito"/>
              </a:rPr>
              <a:t>”</a:t>
            </a:r>
            <a:endParaRPr lang="en-US" sz="1800" spc="-5" dirty="0" smtClean="0">
              <a:solidFill>
                <a:srgbClr val="F1F1F1"/>
              </a:solidFill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endParaRPr lang="en-US" spc="-5" dirty="0">
              <a:solidFill>
                <a:srgbClr val="F1F1F1"/>
              </a:solidFill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lang="en-US" sz="1800" spc="-5" dirty="0" smtClean="0">
                <a:solidFill>
                  <a:srgbClr val="F1F1F1"/>
                </a:solidFill>
                <a:latin typeface="Carlito"/>
                <a:cs typeface="Carlito"/>
              </a:rPr>
              <a:t>Also follow our page on Facebook! </a:t>
            </a:r>
            <a:r>
              <a:rPr lang="en-US" spc="-5" dirty="0">
                <a:solidFill>
                  <a:srgbClr val="F1F1F1"/>
                </a:solidFill>
                <a:latin typeface="Carlito"/>
                <a:cs typeface="Carlito"/>
              </a:rPr>
              <a:t>Look for </a:t>
            </a:r>
            <a:r>
              <a:rPr lang="en-US" spc="-15" dirty="0">
                <a:solidFill>
                  <a:srgbClr val="FFC000"/>
                </a:solidFill>
                <a:latin typeface="Carlito"/>
                <a:cs typeface="Carlito"/>
              </a:rPr>
              <a:t>“sugpune”</a:t>
            </a:r>
            <a:endParaRPr spc="-15" dirty="0">
              <a:solidFill>
                <a:srgbClr val="FFC000"/>
              </a:solidFill>
              <a:latin typeface="Carlito"/>
              <a:cs typeface="Carlito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14400" y="4495800"/>
            <a:ext cx="405384" cy="4053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5181600"/>
            <a:ext cx="405384" cy="40538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95" y="3862140"/>
            <a:ext cx="405384" cy="418224"/>
          </a:xfrm>
          <a:prstGeom prst="rect">
            <a:avLst/>
          </a:prstGeo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239500" y="5924550"/>
            <a:ext cx="9525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C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310</Words>
  <Application>Microsoft Office PowerPoint</Application>
  <PresentationFormat>Custom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KICK OFF EVENT SITECORE USER GROUP PUNE MAY 23, 2020 </vt:lpstr>
      <vt:lpstr>Welcome to our first  meetup!</vt:lpstr>
      <vt:lpstr>Who are we? &amp; Why Us?</vt:lpstr>
      <vt:lpstr>Your group organizers</vt:lpstr>
      <vt:lpstr>Today’s Speaker</vt:lpstr>
      <vt:lpstr>Sitecore SXA: Yet another Introduction</vt:lpstr>
      <vt:lpstr>Questions &amp; Answers</vt:lpstr>
      <vt:lpstr>What’s next?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 OFF EVENT SITECORE USER GROUP PUNE MAY 23, 2020</dc:title>
  <cp:lastModifiedBy>Ankush Gujarkar</cp:lastModifiedBy>
  <cp:revision>31</cp:revision>
  <dcterms:created xsi:type="dcterms:W3CDTF">2020-05-22T09:40:25Z</dcterms:created>
  <dcterms:modified xsi:type="dcterms:W3CDTF">2020-05-23T05:28:03Z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2015-02-26T00:00:00Z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2020-05-22T00:00:00Z</vt:filetime>
  </property>
</Properties>
</file>